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  <p:sldMasterId id="2147483671" r:id="rId3"/>
  </p:sldMasterIdLst>
  <p:notesMasterIdLst>
    <p:notesMasterId r:id="rId54"/>
  </p:notesMasterIdLst>
  <p:sldIdLst>
    <p:sldId id="256" r:id="rId4"/>
    <p:sldId id="284" r:id="rId5"/>
    <p:sldId id="286" r:id="rId6"/>
    <p:sldId id="285" r:id="rId7"/>
    <p:sldId id="290" r:id="rId8"/>
    <p:sldId id="287" r:id="rId9"/>
    <p:sldId id="289" r:id="rId10"/>
    <p:sldId id="288" r:id="rId11"/>
    <p:sldId id="303" r:id="rId12"/>
    <p:sldId id="320" r:id="rId13"/>
    <p:sldId id="326" r:id="rId14"/>
    <p:sldId id="338" r:id="rId15"/>
    <p:sldId id="339" r:id="rId16"/>
    <p:sldId id="341" r:id="rId17"/>
    <p:sldId id="342" r:id="rId18"/>
    <p:sldId id="340" r:id="rId19"/>
    <p:sldId id="324" r:id="rId20"/>
    <p:sldId id="325" r:id="rId21"/>
    <p:sldId id="327" r:id="rId22"/>
    <p:sldId id="334" r:id="rId23"/>
    <p:sldId id="335" r:id="rId24"/>
    <p:sldId id="366" r:id="rId25"/>
    <p:sldId id="336" r:id="rId26"/>
    <p:sldId id="363" r:id="rId27"/>
    <p:sldId id="337" r:id="rId28"/>
    <p:sldId id="367" r:id="rId29"/>
    <p:sldId id="368" r:id="rId30"/>
    <p:sldId id="296" r:id="rId31"/>
    <p:sldId id="321" r:id="rId32"/>
    <p:sldId id="355" r:id="rId33"/>
    <p:sldId id="356" r:id="rId34"/>
    <p:sldId id="322" r:id="rId35"/>
    <p:sldId id="328" r:id="rId36"/>
    <p:sldId id="329" r:id="rId37"/>
    <p:sldId id="357" r:id="rId38"/>
    <p:sldId id="358" r:id="rId39"/>
    <p:sldId id="343" r:id="rId40"/>
    <p:sldId id="344" r:id="rId41"/>
    <p:sldId id="353" r:id="rId42"/>
    <p:sldId id="354" r:id="rId43"/>
    <p:sldId id="359" r:id="rId44"/>
    <p:sldId id="360" r:id="rId45"/>
    <p:sldId id="361" r:id="rId46"/>
    <p:sldId id="349" r:id="rId47"/>
    <p:sldId id="330" r:id="rId48"/>
    <p:sldId id="362" r:id="rId49"/>
    <p:sldId id="351" r:id="rId50"/>
    <p:sldId id="352" r:id="rId51"/>
    <p:sldId id="364" r:id="rId52"/>
    <p:sldId id="365" r:id="rId53"/>
  </p:sldIdLst>
  <p:sldSz cx="9144000" cy="5143500" type="screen16x9"/>
  <p:notesSz cx="6858000" cy="9144000"/>
  <p:embeddedFontLst>
    <p:embeddedFont>
      <p:font typeface="Dosis" panose="020B0604020202020204" charset="0"/>
      <p:regular r:id="rId55"/>
      <p:bold r:id="rId56"/>
    </p:embeddedFont>
    <p:embeddedFont>
      <p:font typeface="Roboto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COMO MELLONE" initials="GM" lastIdx="3" clrIdx="0">
    <p:extLst>
      <p:ext uri="{19B8F6BF-5375-455C-9EA6-DF929625EA0E}">
        <p15:presenceInfo xmlns:p15="http://schemas.microsoft.com/office/powerpoint/2012/main" userId="GIACOMO MELLO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00"/>
    <a:srgbClr val="222222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E16D06F-E3D1-4187-8E7C-D693A96C6C9F}">
  <a:tblStyle styleId="{0E16D06F-E3D1-4187-8E7C-D693A96C6C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Stile con tema 2 - Color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4.fntdata"/><Relationship Id="rId66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3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9854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625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25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99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541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063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28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22587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93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63366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688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458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00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461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02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241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839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63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07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5200"/>
              <a:buNone/>
              <a:defRPr sz="5200"/>
            </a:lvl1pPr>
            <a:lvl2pPr lvl="1">
              <a:spcBef>
                <a:spcPts val="0"/>
              </a:spcBef>
              <a:buSzPts val="5200"/>
              <a:buNone/>
              <a:defRPr sz="5200"/>
            </a:lvl2pPr>
            <a:lvl3pPr lvl="2">
              <a:spcBef>
                <a:spcPts val="0"/>
              </a:spcBef>
              <a:buSzPts val="5200"/>
              <a:buNone/>
              <a:defRPr sz="5200"/>
            </a:lvl3pPr>
            <a:lvl4pPr lvl="3">
              <a:spcBef>
                <a:spcPts val="0"/>
              </a:spcBef>
              <a:buSzPts val="5200"/>
              <a:buNone/>
              <a:defRPr sz="5200"/>
            </a:lvl4pPr>
            <a:lvl5pPr lvl="4">
              <a:spcBef>
                <a:spcPts val="0"/>
              </a:spcBef>
              <a:buSzPts val="5200"/>
              <a:buNone/>
              <a:defRPr sz="5200"/>
            </a:lvl5pPr>
            <a:lvl6pPr lvl="5">
              <a:spcBef>
                <a:spcPts val="0"/>
              </a:spcBef>
              <a:buSzPts val="5200"/>
              <a:buNone/>
              <a:defRPr sz="5200"/>
            </a:lvl6pPr>
            <a:lvl7pPr lvl="6">
              <a:spcBef>
                <a:spcPts val="0"/>
              </a:spcBef>
              <a:buSzPts val="5200"/>
              <a:buNone/>
              <a:defRPr sz="5200"/>
            </a:lvl7pPr>
            <a:lvl8pPr lvl="7">
              <a:spcBef>
                <a:spcPts val="0"/>
              </a:spcBef>
              <a:buSzPts val="5200"/>
              <a:buNone/>
              <a:defRPr sz="5200"/>
            </a:lvl8pPr>
            <a:lvl9pPr lvl="8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07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Shape 17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8" name="Shape 18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Char char="▸"/>
              <a:defRPr/>
            </a:lvl1pPr>
            <a:lvl2pPr lvl="1">
              <a:spcBef>
                <a:spcPts val="0"/>
              </a:spcBef>
              <a:buSzPts val="2400"/>
              <a:buChar char="▹"/>
              <a:defRPr/>
            </a:lvl2pPr>
            <a:lvl3pPr lvl="2">
              <a:spcBef>
                <a:spcPts val="0"/>
              </a:spcBef>
              <a:buSzPts val="2400"/>
              <a:buChar char="▹"/>
              <a:defRPr/>
            </a:lvl3pPr>
            <a:lvl4pPr lvl="3">
              <a:spcBef>
                <a:spcPts val="0"/>
              </a:spcBef>
              <a:buSzPts val="1800"/>
              <a:buChar char="▹"/>
              <a:defRPr/>
            </a:lvl4pPr>
            <a:lvl5pPr lvl="4">
              <a:spcBef>
                <a:spcPts val="0"/>
              </a:spcBef>
              <a:buSzPts val="1800"/>
              <a:buChar char="▹"/>
              <a:defRPr/>
            </a:lvl5pPr>
            <a:lvl6pPr lvl="5">
              <a:spcBef>
                <a:spcPts val="0"/>
              </a:spcBef>
              <a:buSzPts val="1800"/>
              <a:buChar char="▹"/>
              <a:defRPr/>
            </a:lvl6pPr>
            <a:lvl7pPr lvl="6">
              <a:spcBef>
                <a:spcPts val="0"/>
              </a:spcBef>
              <a:buSzPts val="1800"/>
              <a:buChar char="▹"/>
              <a:defRPr/>
            </a:lvl7pPr>
            <a:lvl8pPr lvl="7">
              <a:spcBef>
                <a:spcPts val="0"/>
              </a:spcBef>
              <a:buSzPts val="1800"/>
              <a:buChar char="▹"/>
              <a:defRPr/>
            </a:lvl8pPr>
            <a:lvl9pPr lvl="8">
              <a:spcBef>
                <a:spcPts val="0"/>
              </a:spcBef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3" name="Shape 93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Shape 17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Shape 18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852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Char char="▸"/>
              <a:defRPr/>
            </a:lvl1pPr>
            <a:lvl2pPr lvl="1">
              <a:spcBef>
                <a:spcPts val="0"/>
              </a:spcBef>
              <a:buSzPts val="2400"/>
              <a:buChar char="▹"/>
              <a:defRPr/>
            </a:lvl2pPr>
            <a:lvl3pPr lvl="2">
              <a:spcBef>
                <a:spcPts val="0"/>
              </a:spcBef>
              <a:buSzPts val="2400"/>
              <a:buChar char="▹"/>
              <a:defRPr/>
            </a:lvl3pPr>
            <a:lvl4pPr lvl="3">
              <a:spcBef>
                <a:spcPts val="0"/>
              </a:spcBef>
              <a:buSzPts val="1800"/>
              <a:buChar char="▹"/>
              <a:defRPr/>
            </a:lvl4pPr>
            <a:lvl5pPr lvl="4">
              <a:spcBef>
                <a:spcPts val="0"/>
              </a:spcBef>
              <a:buSzPts val="1800"/>
              <a:buChar char="▹"/>
              <a:defRPr/>
            </a:lvl5pPr>
            <a:lvl6pPr lvl="5">
              <a:spcBef>
                <a:spcPts val="0"/>
              </a:spcBef>
              <a:buSzPts val="1800"/>
              <a:buChar char="▹"/>
              <a:defRPr/>
            </a:lvl6pPr>
            <a:lvl7pPr lvl="6">
              <a:spcBef>
                <a:spcPts val="0"/>
              </a:spcBef>
              <a:buSzPts val="1800"/>
              <a:buChar char="▹"/>
              <a:defRPr/>
            </a:lvl7pPr>
            <a:lvl8pPr lvl="7">
              <a:spcBef>
                <a:spcPts val="0"/>
              </a:spcBef>
              <a:buSzPts val="1800"/>
              <a:buChar char="▹"/>
              <a:defRPr/>
            </a:lvl8pPr>
            <a:lvl9pPr lvl="8">
              <a:spcBef>
                <a:spcPts val="0"/>
              </a:spcBef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‹N›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423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Shape 6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‹N›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12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‹N›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166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Char char="▸"/>
              <a:defRPr/>
            </a:lvl1pPr>
            <a:lvl2pPr lvl="1">
              <a:spcBef>
                <a:spcPts val="0"/>
              </a:spcBef>
              <a:buSzPts val="2400"/>
              <a:buChar char="▹"/>
              <a:defRPr/>
            </a:lvl2pPr>
            <a:lvl3pPr lvl="2">
              <a:spcBef>
                <a:spcPts val="0"/>
              </a:spcBef>
              <a:buSzPts val="2400"/>
              <a:buChar char="▹"/>
              <a:defRPr/>
            </a:lvl3pPr>
            <a:lvl4pPr lvl="3">
              <a:spcBef>
                <a:spcPts val="0"/>
              </a:spcBef>
              <a:buSzPts val="1800"/>
              <a:buChar char="▹"/>
              <a:defRPr/>
            </a:lvl4pPr>
            <a:lvl5pPr lvl="4">
              <a:spcBef>
                <a:spcPts val="0"/>
              </a:spcBef>
              <a:buSzPts val="1800"/>
              <a:buChar char="▹"/>
              <a:defRPr/>
            </a:lvl5pPr>
            <a:lvl6pPr lvl="5">
              <a:spcBef>
                <a:spcPts val="0"/>
              </a:spcBef>
              <a:buSzPts val="1800"/>
              <a:buChar char="▹"/>
              <a:defRPr/>
            </a:lvl6pPr>
            <a:lvl7pPr lvl="6">
              <a:spcBef>
                <a:spcPts val="0"/>
              </a:spcBef>
              <a:buSzPts val="1800"/>
              <a:buChar char="▹"/>
              <a:defRPr/>
            </a:lvl7pPr>
            <a:lvl8pPr lvl="7">
              <a:spcBef>
                <a:spcPts val="0"/>
              </a:spcBef>
              <a:buSzPts val="1800"/>
              <a:buChar char="▹"/>
              <a:defRPr/>
            </a:lvl8pPr>
            <a:lvl9pPr lvl="8">
              <a:spcBef>
                <a:spcPts val="0"/>
              </a:spcBef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‹N›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167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69858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7" r:id="rId3"/>
    <p:sldLayoutId id="214748367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704598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g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8.png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1060373" y="0"/>
            <a:ext cx="5238600" cy="402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6600" dirty="0"/>
              <a:t>UniMoRover</a:t>
            </a:r>
            <a:endParaRPr lang="en" sz="66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AD715C-36DB-4ED9-8453-DFEFB42FC3F5}"/>
              </a:ext>
            </a:extLst>
          </p:cNvPr>
          <p:cNvSpPr txBox="1"/>
          <p:nvPr/>
        </p:nvSpPr>
        <p:spPr>
          <a:xfrm>
            <a:off x="5613992" y="4476307"/>
            <a:ext cx="196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Dosis" panose="020B0604020202020204" charset="0"/>
              </a:rPr>
              <a:t>21 Dicembre 2017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1476A9-41A4-42E1-9940-8B7D288555DC}"/>
              </a:ext>
            </a:extLst>
          </p:cNvPr>
          <p:cNvSpPr txBox="1"/>
          <p:nvPr/>
        </p:nvSpPr>
        <p:spPr>
          <a:xfrm>
            <a:off x="6596798" y="297861"/>
            <a:ext cx="22428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chemeClr val="bg1"/>
                </a:solidFill>
                <a:latin typeface="Dosis" panose="020B0604020202020204" charset="0"/>
              </a:rPr>
              <a:t>Mazzocchi Enrico</a:t>
            </a:r>
          </a:p>
          <a:p>
            <a:pPr algn="r"/>
            <a:r>
              <a:rPr lang="it-IT" sz="2000" dirty="0">
                <a:solidFill>
                  <a:schemeClr val="bg1"/>
                </a:solidFill>
                <a:latin typeface="Dosis" panose="020B0604020202020204" charset="0"/>
              </a:rPr>
              <a:t>Mellone Giacomo</a:t>
            </a:r>
          </a:p>
          <a:p>
            <a:pPr algn="r"/>
            <a:r>
              <a:rPr lang="it-IT" sz="2000" dirty="0">
                <a:solidFill>
                  <a:schemeClr val="bg1"/>
                </a:solidFill>
                <a:latin typeface="Dosis" panose="020B0604020202020204" charset="0"/>
              </a:rPr>
              <a:t>Pistoni Luca</a:t>
            </a:r>
          </a:p>
          <a:p>
            <a:pPr algn="r"/>
            <a:r>
              <a:rPr lang="it-IT" sz="2000" dirty="0" err="1">
                <a:solidFill>
                  <a:schemeClr val="bg1"/>
                </a:solidFill>
                <a:latin typeface="Dosis" panose="020B0604020202020204" charset="0"/>
              </a:rPr>
              <a:t>Truffellini</a:t>
            </a:r>
            <a:r>
              <a:rPr lang="it-IT" sz="2000" dirty="0">
                <a:solidFill>
                  <a:schemeClr val="bg1"/>
                </a:solidFill>
                <a:latin typeface="Dosis" panose="020B0604020202020204" charset="0"/>
              </a:rPr>
              <a:t> Samuele</a:t>
            </a:r>
          </a:p>
          <a:p>
            <a:pPr algn="r"/>
            <a:r>
              <a:rPr lang="it-IT" sz="2000" dirty="0" err="1">
                <a:solidFill>
                  <a:schemeClr val="bg1"/>
                </a:solidFill>
                <a:latin typeface="Dosis" panose="020B0604020202020204" charset="0"/>
              </a:rPr>
              <a:t>Vidoni</a:t>
            </a:r>
            <a:r>
              <a:rPr lang="it-IT" sz="2000" dirty="0">
                <a:solidFill>
                  <a:schemeClr val="bg1"/>
                </a:solidFill>
                <a:latin typeface="Dosis" panose="020B0604020202020204" charset="0"/>
              </a:rPr>
              <a:t> Aldo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99C0395-B74D-4986-8EB1-A90F2E61C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108" y="2983303"/>
            <a:ext cx="6658864" cy="1159800"/>
          </a:xfrm>
        </p:spPr>
        <p:txBody>
          <a:bodyPr/>
          <a:lstStyle/>
          <a:p>
            <a:r>
              <a:rPr lang="it-IT" dirty="0"/>
              <a:t>3.</a:t>
            </a:r>
            <a:br>
              <a:rPr lang="it-IT" dirty="0"/>
            </a:br>
            <a:r>
              <a:rPr lang="it-IT" dirty="0"/>
              <a:t>Analisi HW+SW</a:t>
            </a:r>
          </a:p>
        </p:txBody>
      </p:sp>
    </p:spTree>
    <p:extLst>
      <p:ext uri="{BB962C8B-B14F-4D97-AF65-F5344CB8AC3E}">
        <p14:creationId xmlns:p14="http://schemas.microsoft.com/office/powerpoint/2010/main" val="401034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4EE96-4821-40B9-8F6E-425D3474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radio 2.4GHz: </a:t>
            </a:r>
            <a:r>
              <a:rPr lang="it-IT" dirty="0" err="1"/>
              <a:t>Nordic</a:t>
            </a:r>
            <a:r>
              <a:rPr lang="it-IT" dirty="0"/>
              <a:t> nRF24L01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B2AA15-0887-44B1-9E9D-4E6E1E18E5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BC0707-C401-4912-880A-37EF7446C753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C97F5B7-68B9-4842-9886-C64263B5A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408" y="1460573"/>
            <a:ext cx="4890977" cy="3008432"/>
          </a:xfr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it-IT" sz="1600" dirty="0"/>
              <a:t>Fino a 2Mbps di velocità di trasferimento dei dati via aria</a:t>
            </a:r>
          </a:p>
          <a:p>
            <a:pPr lvl="0">
              <a:buNone/>
            </a:pPr>
            <a:endParaRPr lang="it-IT" sz="16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it-IT" sz="1600" dirty="0"/>
              <a:t>Consumi ridotti: 900nA in modalità “power down” 22μA in modalità “Standby”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it-IT" sz="16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it-IT" sz="1600" dirty="0"/>
              <a:t>Impacchettamento automatico dei dati ed invio tramite </a:t>
            </a:r>
            <a:r>
              <a:rPr lang="it-IT" sz="1600" dirty="0" err="1"/>
              <a:t>Enhanced</a:t>
            </a:r>
            <a:r>
              <a:rPr lang="it-IT" sz="1600" dirty="0"/>
              <a:t> </a:t>
            </a:r>
            <a:r>
              <a:rPr lang="it-IT" sz="1600" dirty="0" err="1"/>
              <a:t>ShockBurst</a:t>
            </a:r>
            <a:r>
              <a:rPr lang="it-IT" sz="1600" dirty="0"/>
              <a:t> e gestione automatica dei pacchetti in ricezione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it-IT" sz="16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it-IT" sz="1600" dirty="0"/>
              <a:t>CRC e tecniche per migliorare fault </a:t>
            </a:r>
            <a:r>
              <a:rPr lang="it-IT" sz="1600" dirty="0" err="1"/>
              <a:t>tolerance</a:t>
            </a:r>
            <a:r>
              <a:rPr lang="it-IT" sz="1600" dirty="0"/>
              <a:t> (ritrasmissione pacchetti, ACK ecc.)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it-IT" sz="16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7485380-4154-4499-9295-509F60BC8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79" b="1538"/>
          <a:stretch/>
        </p:blipFill>
        <p:spPr>
          <a:xfrm>
            <a:off x="5233796" y="1343644"/>
            <a:ext cx="3566479" cy="32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3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EF116C46-97F0-4564-B528-E0BA6ECC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Comunicare col </a:t>
            </a:r>
            <a:r>
              <a:rPr lang="it-IT" dirty="0" err="1"/>
              <a:t>Nordic</a:t>
            </a:r>
            <a:r>
              <a:rPr lang="it-IT" dirty="0"/>
              <a:t>: Serial </a:t>
            </a:r>
            <a:r>
              <a:rPr lang="it-IT" dirty="0" err="1"/>
              <a:t>Peripheral</a:t>
            </a:r>
            <a:r>
              <a:rPr lang="it-IT" dirty="0"/>
              <a:t> Interface (SPI)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ECAEBC-207A-4CD0-AF5A-3A0D84C2AA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DCA3B97-0EC6-4B43-9E39-4A3CBC8B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2" y="1171228"/>
            <a:ext cx="7302838" cy="369619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88B99C4-85C7-4A45-A0AA-F70F21BC2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37" t="8260" b="18399"/>
          <a:stretch/>
        </p:blipFill>
        <p:spPr>
          <a:xfrm>
            <a:off x="3982400" y="1562986"/>
            <a:ext cx="5023375" cy="265814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E7CC96-0D04-4FE3-8D2B-D208C34B9AA8}"/>
              </a:ext>
            </a:extLst>
          </p:cNvPr>
          <p:cNvSpPr txBox="1"/>
          <p:nvPr/>
        </p:nvSpPr>
        <p:spPr>
          <a:xfrm>
            <a:off x="1114692" y="1862346"/>
            <a:ext cx="2797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600" b="1" dirty="0">
                <a:latin typeface="Roboto" panose="020B0604020202020204" charset="0"/>
                <a:ea typeface="Roboto" panose="020B0604020202020204" charset="0"/>
              </a:rPr>
              <a:t>IRQ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: Interrupt pin, attivo basso: avvenuto scambio di pacchetti</a:t>
            </a:r>
          </a:p>
          <a:p>
            <a:pPr lvl="0"/>
            <a:r>
              <a:rPr lang="it-IT" sz="1600" b="1" dirty="0">
                <a:latin typeface="Roboto" panose="020B0604020202020204" charset="0"/>
                <a:ea typeface="Roboto" panose="020B0604020202020204" charset="0"/>
              </a:rPr>
              <a:t>MISO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: Master Input Slave Output (SDI)</a:t>
            </a:r>
          </a:p>
          <a:p>
            <a:pPr lvl="0"/>
            <a:r>
              <a:rPr lang="it-IT" sz="1600" b="1" dirty="0">
                <a:latin typeface="Roboto" panose="020B0604020202020204" charset="0"/>
                <a:ea typeface="Roboto" panose="020B0604020202020204" charset="0"/>
              </a:rPr>
              <a:t>MOSI: 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Master Output Slave Input (SDO)</a:t>
            </a:r>
          </a:p>
          <a:p>
            <a:pPr lvl="0"/>
            <a:r>
              <a:rPr lang="it-IT" sz="1600" b="1" dirty="0">
                <a:latin typeface="Roboto" panose="020B0604020202020204" charset="0"/>
                <a:ea typeface="Roboto" panose="020B0604020202020204" charset="0"/>
              </a:rPr>
              <a:t>SCK: 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Clock;</a:t>
            </a:r>
          </a:p>
          <a:p>
            <a:pPr lvl="0"/>
            <a:r>
              <a:rPr lang="it-IT" sz="1600" b="1" dirty="0">
                <a:latin typeface="Roboto" panose="020B0604020202020204" charset="0"/>
                <a:ea typeface="Roboto" panose="020B0604020202020204" charset="0"/>
              </a:rPr>
              <a:t>CSN: 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SPI chip </a:t>
            </a:r>
            <a:r>
              <a:rPr lang="it-IT" sz="1600" dirty="0" err="1">
                <a:latin typeface="Roboto" panose="020B0604020202020204" charset="0"/>
                <a:ea typeface="Roboto" panose="020B0604020202020204" charset="0"/>
              </a:rPr>
              <a:t>select</a:t>
            </a:r>
            <a:endParaRPr lang="it-IT" sz="16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4D654D-73B8-4BAB-BDED-614C83CB565A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58996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CDAA3F-A542-474E-9BC1-A78CA4511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Fase di debug: SPI e Radio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C0A79D0-37D2-4071-B5B2-7CD537AF9C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8571CB-7A8C-424E-BCFE-3EA02DB651CD}"/>
              </a:ext>
            </a:extLst>
          </p:cNvPr>
          <p:cNvSpPr txBox="1"/>
          <p:nvPr/>
        </p:nvSpPr>
        <p:spPr>
          <a:xfrm>
            <a:off x="1126166" y="1142130"/>
            <a:ext cx="79327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C00000"/>
                </a:solidFill>
              </a:rPr>
              <a:t>✘ </a:t>
            </a:r>
            <a:r>
              <a:rPr lang="it-IT" sz="2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Difficoltà nella fase di debug dovute a:</a:t>
            </a:r>
          </a:p>
          <a:p>
            <a:endParaRPr lang="it-IT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28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Assenza</a:t>
            </a:r>
            <a:r>
              <a:rPr lang="it-IT" sz="2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totale di </a:t>
            </a:r>
            <a:r>
              <a:rPr lang="it-IT" sz="28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LED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28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SPI: standard configurabile </a:t>
            </a:r>
            <a:r>
              <a:rPr lang="it-IT" sz="2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(3 bit da impostare)</a:t>
            </a:r>
            <a:endParaRPr lang="it-IT" sz="2800" dirty="0">
              <a:latin typeface="Roboto" panose="020B0604020202020204" charset="0"/>
              <a:ea typeface="Roboto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2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Necessità di avere una coppia funzionante per testare la trasmissione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2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Datasheet </a:t>
            </a:r>
            <a:r>
              <a:rPr lang="it-IT" sz="28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equivoco</a:t>
            </a:r>
          </a:p>
          <a:p>
            <a:endParaRPr lang="it-IT" sz="2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574C69-28FA-4C1C-8E85-0F944939B119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8977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72BC3DD-FA0C-4C55-A145-4F485F5C14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59FDFAF-5EDD-4953-9483-AA89B8B56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32" y="299933"/>
            <a:ext cx="5794745" cy="433674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7DA82E-5873-4492-BC7B-BBC79DA0826C}"/>
              </a:ext>
            </a:extLst>
          </p:cNvPr>
          <p:cNvSpPr txBox="1"/>
          <p:nvPr/>
        </p:nvSpPr>
        <p:spPr>
          <a:xfrm>
            <a:off x="112538" y="1131890"/>
            <a:ext cx="2622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Reverse engineering con librerie di Arduino per comprendere come </a:t>
            </a:r>
            <a:r>
              <a:rPr lang="it-IT" sz="1800" b="1" dirty="0">
                <a:latin typeface="Roboto" panose="020B0604020202020204" charset="0"/>
                <a:ea typeface="Roboto" panose="020B0604020202020204" charset="0"/>
              </a:rPr>
              <a:t>configurare l’SPI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0650D0E-5EE7-45A5-A79C-E667FEFE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8" y="2713817"/>
            <a:ext cx="2552076" cy="180772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8BEDEF7-C701-4F21-BCE5-3D099EDC9AF1}"/>
              </a:ext>
            </a:extLst>
          </p:cNvPr>
          <p:cNvSpPr txBox="1"/>
          <p:nvPr/>
        </p:nvSpPr>
        <p:spPr>
          <a:xfrm>
            <a:off x="1955003" y="577211"/>
            <a:ext cx="956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oboto" panose="020B0604020202020204" charset="0"/>
                <a:ea typeface="Roboto" panose="020B0604020202020204" charset="0"/>
              </a:rPr>
              <a:t>CLK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DB8B9A3E-0D6C-45BE-AE5F-BE6AC0AD9DB9}"/>
              </a:ext>
            </a:extLst>
          </p:cNvPr>
          <p:cNvSpPr/>
          <p:nvPr/>
        </p:nvSpPr>
        <p:spPr>
          <a:xfrm rot="980937">
            <a:off x="2600090" y="1010552"/>
            <a:ext cx="1474291" cy="121229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8C8B1C4-F469-48ED-8E6D-085A304D5910}"/>
              </a:ext>
            </a:extLst>
          </p:cNvPr>
          <p:cNvSpPr txBox="1"/>
          <p:nvPr/>
        </p:nvSpPr>
        <p:spPr>
          <a:xfrm>
            <a:off x="154238" y="2191631"/>
            <a:ext cx="249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0xA0: </a:t>
            </a:r>
            <a:r>
              <a:rPr lang="it-IT" sz="1800" i="1" dirty="0">
                <a:latin typeface="Roboto" panose="020B0604020202020204" charset="0"/>
                <a:ea typeface="Roboto" panose="020B0604020202020204" charset="0"/>
              </a:rPr>
              <a:t>W_TX_PAYLOAD </a:t>
            </a:r>
            <a:endParaRPr lang="it-IT" sz="1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D90A6056-8E9F-4145-8083-210BD737A6DF}"/>
              </a:ext>
            </a:extLst>
          </p:cNvPr>
          <p:cNvSpPr/>
          <p:nvPr/>
        </p:nvSpPr>
        <p:spPr>
          <a:xfrm rot="525813">
            <a:off x="2690887" y="2462614"/>
            <a:ext cx="1201479" cy="103963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0C9EE60-1428-4D21-9880-4F29DF107ADC}"/>
              </a:ext>
            </a:extLst>
          </p:cNvPr>
          <p:cNvSpPr txBox="1"/>
          <p:nvPr/>
        </p:nvSpPr>
        <p:spPr>
          <a:xfrm>
            <a:off x="1254633" y="3294512"/>
            <a:ext cx="164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0xBA: Dato da  trasmettere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6FB14F96-BB21-4E59-8DC6-FBA7DFD75016}"/>
              </a:ext>
            </a:extLst>
          </p:cNvPr>
          <p:cNvSpPr/>
          <p:nvPr/>
        </p:nvSpPr>
        <p:spPr>
          <a:xfrm rot="21417361">
            <a:off x="2852684" y="3373766"/>
            <a:ext cx="3015785" cy="102116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3808501-5957-4FEF-AD4C-1879D578CD61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C6D6D1-3299-49DD-94F9-1F609C192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811" y="0"/>
            <a:ext cx="6506483" cy="488622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F4ED1A2-8CE9-4CB5-B6D2-02CCFFA52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20" y="1498289"/>
            <a:ext cx="2236615" cy="22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4" grpId="0" animBg="1"/>
      <p:bldP spid="15" grpId="0"/>
      <p:bldP spid="17" grpId="0" animBg="1"/>
      <p:bldP spid="18" grpId="0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69F4752-351B-4E23-8BAD-AED060B8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22" y="1051899"/>
            <a:ext cx="6135304" cy="3814788"/>
          </a:xfrm>
          <a:prstGeom prst="rect">
            <a:avLst/>
          </a:prstGeom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5F2C9486-5DED-4A9D-88CA-D48CFF39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Debug parte radio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2D5F257-6FC0-4BC0-B2C3-E05C33C85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BB1002-E78B-48F5-880C-C660E655F61F}"/>
              </a:ext>
            </a:extLst>
          </p:cNvPr>
          <p:cNvSpPr txBox="1"/>
          <p:nvPr/>
        </p:nvSpPr>
        <p:spPr>
          <a:xfrm>
            <a:off x="297450" y="1383097"/>
            <a:ext cx="2657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Antenna patch @ 2.4GHz</a:t>
            </a:r>
          </a:p>
          <a:p>
            <a:pPr algn="ctr"/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+</a:t>
            </a:r>
          </a:p>
          <a:p>
            <a:pPr algn="ctr"/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Analizzatore di rete </a:t>
            </a:r>
            <a:r>
              <a:rPr lang="it-IT" sz="1800" dirty="0" err="1">
                <a:latin typeface="Roboto" panose="020B0604020202020204" charset="0"/>
                <a:ea typeface="Roboto" panose="020B0604020202020204" charset="0"/>
              </a:rPr>
              <a:t>Anritsu</a:t>
            </a:r>
            <a:endParaRPr lang="it-IT" sz="1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836E204-95D5-4342-833C-76FE48D167B5}"/>
              </a:ext>
            </a:extLst>
          </p:cNvPr>
          <p:cNvSpPr txBox="1"/>
          <p:nvPr/>
        </p:nvSpPr>
        <p:spPr>
          <a:xfrm>
            <a:off x="494207" y="3402895"/>
            <a:ext cx="3387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oboto" panose="020B0604020202020204" charset="0"/>
                <a:ea typeface="Roboto" panose="020B0604020202020204" charset="0"/>
              </a:rPr>
              <a:t>Frequenza centrale = 2.51GHz per evitare disturbi con </a:t>
            </a:r>
            <a:r>
              <a:rPr lang="it-IT" dirty="0" err="1">
                <a:latin typeface="Roboto" panose="020B0604020202020204" charset="0"/>
                <a:ea typeface="Roboto" panose="020B0604020202020204" charset="0"/>
              </a:rPr>
              <a:t>WiFi</a:t>
            </a:r>
            <a:r>
              <a:rPr lang="it-IT" dirty="0">
                <a:latin typeface="Roboto" panose="020B0604020202020204" charset="0"/>
                <a:ea typeface="Roboto" panose="020B0604020202020204" charset="0"/>
              </a:rPr>
              <a:t> e ambiente circostante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BCBA448-C299-4817-BB23-6D6A143E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038" y="1025559"/>
            <a:ext cx="4997182" cy="390222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499207-25CC-4BE3-8910-263780E87F71}"/>
              </a:ext>
            </a:extLst>
          </p:cNvPr>
          <p:cNvSpPr txBox="1"/>
          <p:nvPr/>
        </p:nvSpPr>
        <p:spPr>
          <a:xfrm>
            <a:off x="708280" y="4293389"/>
            <a:ext cx="2958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Roboto" panose="020B0604020202020204" charset="0"/>
                <a:ea typeface="Roboto" panose="020B0604020202020204" charset="0"/>
              </a:rPr>
              <a:t>Trasmissione del pacchetto avvenuta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CBF6F82C-98E9-4B52-B3C1-44B375DCA128}"/>
              </a:ext>
            </a:extLst>
          </p:cNvPr>
          <p:cNvSpPr/>
          <p:nvPr/>
        </p:nvSpPr>
        <p:spPr>
          <a:xfrm rot="21112498" flipV="1">
            <a:off x="3473972" y="4271944"/>
            <a:ext cx="2758804" cy="134661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grpSp>
        <p:nvGrpSpPr>
          <p:cNvPr id="15" name="Shape 469">
            <a:extLst>
              <a:ext uri="{FF2B5EF4-FFF2-40B4-BE49-F238E27FC236}">
                <a16:creationId xmlns:a16="http://schemas.microsoft.com/office/drawing/2014/main" id="{E2552D20-9151-4B37-8EE6-0BBAE0A87F05}"/>
              </a:ext>
            </a:extLst>
          </p:cNvPr>
          <p:cNvGrpSpPr/>
          <p:nvPr/>
        </p:nvGrpSpPr>
        <p:grpSpPr>
          <a:xfrm>
            <a:off x="641163" y="4339274"/>
            <a:ext cx="345971" cy="325505"/>
            <a:chOff x="5972700" y="2330200"/>
            <a:chExt cx="411625" cy="387275"/>
          </a:xfrm>
        </p:grpSpPr>
        <p:sp>
          <p:nvSpPr>
            <p:cNvPr id="16" name="Shape 470">
              <a:extLst>
                <a:ext uri="{FF2B5EF4-FFF2-40B4-BE49-F238E27FC236}">
                  <a16:creationId xmlns:a16="http://schemas.microsoft.com/office/drawing/2014/main" id="{4E66786F-6D68-4319-9575-9F52269052AD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Shape 471">
              <a:extLst>
                <a:ext uri="{FF2B5EF4-FFF2-40B4-BE49-F238E27FC236}">
                  <a16:creationId xmlns:a16="http://schemas.microsoft.com/office/drawing/2014/main" id="{68996716-897C-4484-8180-0463AC4BA354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81CEC72-949A-4C6C-AFFE-6447D2D02C35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13616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C6E9C9-A75F-4681-80FC-08CD87C8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Invio/Ricezione dei pacchetti e logica full duplex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41D59DE-129D-404B-8451-8449888E7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0CDC079-8838-4C8F-B537-DC8253AA0434}"/>
              </a:ext>
            </a:extLst>
          </p:cNvPr>
          <p:cNvSpPr/>
          <p:nvPr/>
        </p:nvSpPr>
        <p:spPr>
          <a:xfrm>
            <a:off x="967041" y="2274638"/>
            <a:ext cx="32009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C00000"/>
                </a:solidFill>
              </a:rPr>
              <a:t>✘ </a:t>
            </a:r>
            <a:r>
              <a:rPr lang="it-IT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Necessità di trasmettere e ricevere pacchetti dallo stesso PIC: </a:t>
            </a:r>
            <a:r>
              <a:rPr lang="it-IT" sz="18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difficoltà</a:t>
            </a:r>
            <a:r>
              <a:rPr lang="it-IT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di gestione della logica </a:t>
            </a:r>
            <a:r>
              <a:rPr lang="it-IT" sz="18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full duplex per sincronismo su reti non cablate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2326CB-1646-43D1-A216-B1A7EBF22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41" y="1207938"/>
            <a:ext cx="8081267" cy="558356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A322686-EBFC-468F-984C-729C5A44515B}"/>
              </a:ext>
            </a:extLst>
          </p:cNvPr>
          <p:cNvSpPr/>
          <p:nvPr/>
        </p:nvSpPr>
        <p:spPr>
          <a:xfrm>
            <a:off x="4468057" y="2887168"/>
            <a:ext cx="507980" cy="440823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C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FA6ABC1-8134-4D7C-A02A-6D5D1244BBC6}"/>
              </a:ext>
            </a:extLst>
          </p:cNvPr>
          <p:cNvSpPr txBox="1"/>
          <p:nvPr/>
        </p:nvSpPr>
        <p:spPr>
          <a:xfrm>
            <a:off x="5276129" y="2507414"/>
            <a:ext cx="3516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PIC1 = </a:t>
            </a:r>
            <a:r>
              <a:rPr lang="it-IT" sz="1800" dirty="0" err="1">
                <a:latin typeface="Roboto" panose="020B0604020202020204" charset="0"/>
                <a:ea typeface="Roboto" panose="020B0604020202020204" charset="0"/>
              </a:rPr>
              <a:t>Primary</a:t>
            </a:r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 TX</a:t>
            </a:r>
          </a:p>
          <a:p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PIC2 = </a:t>
            </a:r>
            <a:r>
              <a:rPr lang="it-IT" sz="1800" dirty="0" err="1">
                <a:latin typeface="Roboto" panose="020B0604020202020204" charset="0"/>
                <a:ea typeface="Roboto" panose="020B0604020202020204" charset="0"/>
              </a:rPr>
              <a:t>Primary</a:t>
            </a:r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 RX</a:t>
            </a:r>
          </a:p>
          <a:p>
            <a:endParaRPr lang="it-IT" sz="1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it-IT" sz="1800" b="1" dirty="0">
                <a:latin typeface="Roboto" panose="020B0604020202020204" charset="0"/>
                <a:ea typeface="Roboto" panose="020B0604020202020204" charset="0"/>
              </a:rPr>
              <a:t>Adozione dell’ACK con </a:t>
            </a:r>
            <a:r>
              <a:rPr lang="it-IT" sz="1800" b="1" dirty="0" err="1">
                <a:latin typeface="Roboto" panose="020B0604020202020204" charset="0"/>
                <a:ea typeface="Roboto" panose="020B0604020202020204" charset="0"/>
              </a:rPr>
              <a:t>payload</a:t>
            </a:r>
            <a:endParaRPr lang="it-IT" sz="1800" b="1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02E4BCB-6605-405B-BA06-F22DCAC0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88" y="0"/>
            <a:ext cx="8176959" cy="490955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6E83B40-2A77-43CA-BEEB-9DCE554C4A54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grpSp>
        <p:nvGrpSpPr>
          <p:cNvPr id="12" name="Shape 691">
            <a:extLst>
              <a:ext uri="{FF2B5EF4-FFF2-40B4-BE49-F238E27FC236}">
                <a16:creationId xmlns:a16="http://schemas.microsoft.com/office/drawing/2014/main" id="{D099DB51-D0F7-4CA5-BE71-B74E47B52A02}"/>
              </a:ext>
            </a:extLst>
          </p:cNvPr>
          <p:cNvGrpSpPr/>
          <p:nvPr/>
        </p:nvGrpSpPr>
        <p:grpSpPr>
          <a:xfrm>
            <a:off x="6322223" y="3786388"/>
            <a:ext cx="587212" cy="912319"/>
            <a:chOff x="6718575" y="2318625"/>
            <a:chExt cx="256950" cy="407375"/>
          </a:xfrm>
        </p:grpSpPr>
        <p:sp>
          <p:nvSpPr>
            <p:cNvPr id="13" name="Shape 692">
              <a:extLst>
                <a:ext uri="{FF2B5EF4-FFF2-40B4-BE49-F238E27FC236}">
                  <a16:creationId xmlns:a16="http://schemas.microsoft.com/office/drawing/2014/main" id="{70A0C0EE-3192-44A0-B01F-056400E87869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Shape 693">
              <a:extLst>
                <a:ext uri="{FF2B5EF4-FFF2-40B4-BE49-F238E27FC236}">
                  <a16:creationId xmlns:a16="http://schemas.microsoft.com/office/drawing/2014/main" id="{B6A7A3E1-0DD7-4865-87C9-B72FD71E1B3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Shape 694">
              <a:extLst>
                <a:ext uri="{FF2B5EF4-FFF2-40B4-BE49-F238E27FC236}">
                  <a16:creationId xmlns:a16="http://schemas.microsoft.com/office/drawing/2014/main" id="{25155C37-956D-42E8-A5D9-9B0C31F4FC98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Shape 695">
              <a:extLst>
                <a:ext uri="{FF2B5EF4-FFF2-40B4-BE49-F238E27FC236}">
                  <a16:creationId xmlns:a16="http://schemas.microsoft.com/office/drawing/2014/main" id="{C9363CE6-A652-4336-90A5-8961CD0C21A9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Shape 696">
              <a:extLst>
                <a:ext uri="{FF2B5EF4-FFF2-40B4-BE49-F238E27FC236}">
                  <a16:creationId xmlns:a16="http://schemas.microsoft.com/office/drawing/2014/main" id="{1E57EE5C-CDE9-4BD5-ACFF-12E2B4446F24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Shape 697">
              <a:extLst>
                <a:ext uri="{FF2B5EF4-FFF2-40B4-BE49-F238E27FC236}">
                  <a16:creationId xmlns:a16="http://schemas.microsoft.com/office/drawing/2014/main" id="{84B9CF3D-8DA4-4722-B9B6-A859B60A7486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Shape 698">
              <a:extLst>
                <a:ext uri="{FF2B5EF4-FFF2-40B4-BE49-F238E27FC236}">
                  <a16:creationId xmlns:a16="http://schemas.microsoft.com/office/drawing/2014/main" id="{57EDE8AA-3CFD-4A46-A06B-4FB18ED8F947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Shape 699">
              <a:extLst>
                <a:ext uri="{FF2B5EF4-FFF2-40B4-BE49-F238E27FC236}">
                  <a16:creationId xmlns:a16="http://schemas.microsoft.com/office/drawing/2014/main" id="{73FB6978-6CA5-4479-8A9E-62C370B725AF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45764E1-7312-4ACA-97C8-6A0B5BC5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FPGA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FA76A0-E706-4780-A575-0C81DEF279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2B4ED6C-B84D-46FD-94BE-9E38CC70B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0" b="5326"/>
          <a:stretch/>
        </p:blipFill>
        <p:spPr>
          <a:xfrm>
            <a:off x="3939282" y="1046441"/>
            <a:ext cx="5162186" cy="387647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43171C-CDA2-4157-8699-E4B850E8DC7A}"/>
              </a:ext>
            </a:extLst>
          </p:cNvPr>
          <p:cNvSpPr txBox="1"/>
          <p:nvPr/>
        </p:nvSpPr>
        <p:spPr>
          <a:xfrm>
            <a:off x="297450" y="1401309"/>
            <a:ext cx="37535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it-IT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Funzioni SW principali</a:t>
            </a:r>
          </a:p>
          <a:p>
            <a:pPr lvl="0" algn="ctr"/>
            <a:endParaRPr lang="it-IT" sz="2000" dirty="0">
              <a:solidFill>
                <a:srgbClr val="002060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sz="1600" i="1" dirty="0">
                <a:latin typeface="Roboto" panose="020B0604020202020204" charset="0"/>
                <a:ea typeface="Roboto" panose="020B0604020202020204" charset="0"/>
              </a:rPr>
              <a:t>Stampare a monitor lo stato dei sensori 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del veicolo e della </a:t>
            </a:r>
            <a:r>
              <a:rPr lang="it-IT" sz="1600" i="1" dirty="0">
                <a:latin typeface="Roboto" panose="020B0604020202020204" charset="0"/>
                <a:ea typeface="Roboto" panose="020B0604020202020204" charset="0"/>
              </a:rPr>
              <a:t>pulsantiera dei comandi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, utilizzando l’uscita </a:t>
            </a:r>
            <a:r>
              <a:rPr lang="it-IT" sz="1600" b="1" dirty="0">
                <a:latin typeface="Roboto" panose="020B0604020202020204" charset="0"/>
                <a:ea typeface="Roboto" panose="020B0604020202020204" charset="0"/>
              </a:rPr>
              <a:t>VGA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it-IT" sz="1600" b="1" dirty="0">
              <a:latin typeface="Roboto" panose="020B0604020202020204" charset="0"/>
              <a:ea typeface="Roboto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Comunicare con il PIC1 tramite l’interfaccia </a:t>
            </a:r>
            <a:r>
              <a:rPr lang="it-IT" sz="1600" b="1" dirty="0">
                <a:latin typeface="Roboto" panose="020B0604020202020204" charset="0"/>
                <a:ea typeface="Roboto" panose="020B0604020202020204" charset="0"/>
              </a:rPr>
              <a:t>UART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 per </a:t>
            </a:r>
            <a:r>
              <a:rPr lang="it-IT" sz="1600" i="1" dirty="0">
                <a:latin typeface="Roboto" panose="020B0604020202020204" charset="0"/>
                <a:ea typeface="Roboto" panose="020B0604020202020204" charset="0"/>
              </a:rPr>
              <a:t>trasmettere i comandi e ricevere byte di stato 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dei sensori di prossimità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F1B7CB-82D5-42E8-B57C-CB8A72388DD4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71394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4D850E-72D9-4F35-AB01-CE7E1296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FPGA: controller VGA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76789D-FDCB-474F-BC08-EEFF04BF0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" dirty="0">
                <a:solidFill>
                  <a:schemeClr val="bg1"/>
                </a:solidFill>
              </a:rPr>
              <a:t>14</a:t>
            </a:r>
            <a:endParaRPr lang="en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D7A34E-788A-420D-BD1A-C26824338C63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9916EB-AB24-427A-AFBB-D07CA924A685}"/>
              </a:ext>
            </a:extLst>
          </p:cNvPr>
          <p:cNvSpPr txBox="1"/>
          <p:nvPr/>
        </p:nvSpPr>
        <p:spPr>
          <a:xfrm>
            <a:off x="467310" y="1201255"/>
            <a:ext cx="37122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Si definiscono tutti i pixel uno ad uno intendendo lo schermo come una matrice di pixel 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  <a:sym typeface="Wingdings" panose="05000000000000000000" pitchFamily="2" charset="2"/>
              </a:rPr>
              <a:t> </a:t>
            </a:r>
            <a:r>
              <a:rPr lang="it-IT" sz="1600" b="1" dirty="0">
                <a:latin typeface="Roboto" panose="020B0604020202020204" charset="0"/>
                <a:ea typeface="Roboto" panose="020B0604020202020204" charset="0"/>
                <a:sym typeface="Wingdings" panose="05000000000000000000" pitchFamily="2" charset="2"/>
              </a:rPr>
              <a:t>RGB</a:t>
            </a:r>
            <a:endParaRPr lang="it-IT" sz="16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b="1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latin typeface="Roboto" panose="020B0604020202020204" charset="0"/>
                <a:ea typeface="Roboto" panose="020B0604020202020204" charset="0"/>
              </a:rPr>
              <a:t>HSync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 e </a:t>
            </a:r>
            <a:r>
              <a:rPr lang="it-IT" sz="1600" b="1" dirty="0" err="1">
                <a:latin typeface="Roboto" panose="020B0604020202020204" charset="0"/>
                <a:ea typeface="Roboto" panose="020B0604020202020204" charset="0"/>
              </a:rPr>
              <a:t>VSync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  <a:sym typeface="Wingdings" panose="05000000000000000000" pitchFamily="2" charset="2"/>
              </a:rPr>
              <a:t> 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devono essere in uno stato logico alto </a:t>
            </a:r>
            <a:r>
              <a:rPr lang="it-IT" sz="1600" dirty="0" err="1">
                <a:latin typeface="Roboto" panose="020B0604020202020204" charset="0"/>
                <a:ea typeface="Roboto" panose="020B0604020202020204" charset="0"/>
              </a:rPr>
              <a:t>nell’</a:t>
            </a:r>
            <a:r>
              <a:rPr lang="it-IT" sz="1600" i="1" dirty="0" err="1">
                <a:latin typeface="Roboto" panose="020B0604020202020204" charset="0"/>
                <a:ea typeface="Roboto" panose="020B0604020202020204" charset="0"/>
              </a:rPr>
              <a:t>active</a:t>
            </a:r>
            <a:r>
              <a:rPr lang="it-IT" sz="1600" i="1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it-IT" sz="1600" i="1" dirty="0" err="1">
                <a:latin typeface="Roboto" panose="020B0604020202020204" charset="0"/>
                <a:ea typeface="Roboto" panose="020B0604020202020204" charset="0"/>
              </a:rPr>
              <a:t>region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 e andare allo stato logico basso nella </a:t>
            </a:r>
            <a:r>
              <a:rPr lang="it-IT" sz="1600" i="1" dirty="0" err="1">
                <a:latin typeface="Roboto" panose="020B0604020202020204" charset="0"/>
                <a:ea typeface="Roboto" panose="020B0604020202020204" charset="0"/>
              </a:rPr>
              <a:t>blanking</a:t>
            </a:r>
            <a:r>
              <a:rPr lang="it-IT" sz="1600" i="1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it-IT" sz="1600" i="1" dirty="0" err="1">
                <a:latin typeface="Roboto" panose="020B0604020202020204" charset="0"/>
                <a:ea typeface="Roboto" panose="020B0604020202020204" charset="0"/>
              </a:rPr>
              <a:t>region</a:t>
            </a:r>
            <a:endParaRPr lang="it-IT" sz="1600" i="1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I tempi “</a:t>
            </a:r>
            <a:r>
              <a:rPr lang="it-IT" sz="1600" b="1" i="1" dirty="0" err="1">
                <a:latin typeface="Roboto" panose="020B0604020202020204" charset="0"/>
                <a:ea typeface="Roboto" panose="020B0604020202020204" charset="0"/>
              </a:rPr>
              <a:t>sync</a:t>
            </a:r>
            <a:r>
              <a:rPr lang="it-IT" sz="1600" b="1" i="1" dirty="0">
                <a:latin typeface="Roboto" panose="020B0604020202020204" charset="0"/>
                <a:ea typeface="Roboto" panose="020B0604020202020204" charset="0"/>
              </a:rPr>
              <a:t> time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”, “</a:t>
            </a:r>
            <a:r>
              <a:rPr lang="it-IT" sz="1600" b="1" i="1" dirty="0">
                <a:latin typeface="Roboto" panose="020B0604020202020204" charset="0"/>
                <a:ea typeface="Roboto" panose="020B0604020202020204" charset="0"/>
              </a:rPr>
              <a:t>front </a:t>
            </a:r>
            <a:r>
              <a:rPr lang="it-IT" sz="1600" b="1" i="1" dirty="0" err="1">
                <a:latin typeface="Roboto" panose="020B0604020202020204" charset="0"/>
                <a:ea typeface="Roboto" panose="020B0604020202020204" charset="0"/>
              </a:rPr>
              <a:t>porch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” e “</a:t>
            </a:r>
            <a:r>
              <a:rPr lang="it-IT" sz="1600" b="1" i="1" dirty="0">
                <a:latin typeface="Roboto" panose="020B0604020202020204" charset="0"/>
                <a:ea typeface="Roboto" panose="020B0604020202020204" charset="0"/>
              </a:rPr>
              <a:t>back </a:t>
            </a:r>
            <a:r>
              <a:rPr lang="it-IT" sz="1600" b="1" i="1" dirty="0" err="1">
                <a:latin typeface="Roboto" panose="020B0604020202020204" charset="0"/>
                <a:ea typeface="Roboto" panose="020B0604020202020204" charset="0"/>
              </a:rPr>
              <a:t>porch</a:t>
            </a:r>
            <a:r>
              <a:rPr lang="it-IT" sz="1600" dirty="0">
                <a:latin typeface="Roboto" panose="020B0604020202020204" charset="0"/>
                <a:ea typeface="Roboto" panose="020B0604020202020204" charset="0"/>
              </a:rPr>
              <a:t>” servono da segnali di sincronismo e la loro durata è calcolata a partire dalla risoluzione dello schermo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31170E-F3A9-4733-8469-036FA7062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138" y="1025176"/>
            <a:ext cx="4836862" cy="38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3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2E8655-2090-443C-A90C-9C46884C0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CD28402-EC08-42FD-91AE-6A93686D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90" y="0"/>
            <a:ext cx="7750579" cy="489895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B78452-1A2D-4FBF-A672-EF76E8376F2B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60659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8FCDA1A-F446-4E8D-ADAF-7289FC49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Tabella dei contenuti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A3E44B7-55CE-4947-A6AD-4DA4B534E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it-IT" sz="2400" dirty="0">
                <a:latin typeface="Roboto" panose="020B0604020202020204" charset="0"/>
                <a:ea typeface="Roboto" panose="020B0604020202020204" charset="0"/>
              </a:rPr>
              <a:t>Introduzione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it-IT" sz="2400" dirty="0">
                <a:latin typeface="Roboto" panose="020B0604020202020204" charset="0"/>
                <a:ea typeface="Roboto" panose="020B0604020202020204" charset="0"/>
              </a:rPr>
              <a:t>Architettura Hardware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it-IT" sz="2400" dirty="0">
                <a:latin typeface="Roboto" panose="020B0604020202020204" charset="0"/>
                <a:ea typeface="Roboto" panose="020B0604020202020204" charset="0"/>
              </a:rPr>
              <a:t>Analisi HW + SW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Nordic</a:t>
            </a:r>
            <a:r>
              <a:rPr lang="it-IT" sz="2400" dirty="0"/>
              <a:t> nRF24L01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FPGA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CAN Bus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HC-SR04 </a:t>
            </a:r>
            <a:r>
              <a:rPr lang="it-IT" sz="2400" dirty="0" err="1"/>
              <a:t>Ultrasonic</a:t>
            </a:r>
            <a:r>
              <a:rPr lang="it-IT" sz="2400" dirty="0"/>
              <a:t> </a:t>
            </a:r>
            <a:r>
              <a:rPr lang="it-IT" sz="2400" dirty="0" err="1"/>
              <a:t>Sensors</a:t>
            </a:r>
            <a:endParaRPr lang="it-IT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Motor Driver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it-IT" sz="2400" dirty="0"/>
              <a:t>Conclusioni</a:t>
            </a:r>
          </a:p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61782B9F-2F83-4FD9-8589-C4EE9EF135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  <a:latin typeface="Dosis" panose="020B0604020202020204" charset="0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5128B8-FF71-45E0-8B58-5E8D8BDCDBD4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409165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85621F37-C674-46C4-912D-4A380DD7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Blocchi principali driver VGA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85149B8-0D55-4353-83FB-74DCBA4D1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219125"/>
            <a:ext cx="3562793" cy="36483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1800" b="1" dirty="0" err="1"/>
              <a:t>PLL.xco</a:t>
            </a:r>
            <a:r>
              <a:rPr lang="it-IT" sz="1800" b="1" dirty="0"/>
              <a:t>: </a:t>
            </a:r>
            <a:r>
              <a:rPr lang="it-IT" sz="1800" dirty="0"/>
              <a:t>file creato dal </a:t>
            </a:r>
            <a:r>
              <a:rPr lang="it-IT" sz="1800" i="1" dirty="0" err="1"/>
              <a:t>Clocking</a:t>
            </a:r>
            <a:r>
              <a:rPr lang="it-IT" sz="1800" i="1" dirty="0"/>
              <a:t> </a:t>
            </a:r>
            <a:r>
              <a:rPr lang="it-IT" sz="1800" i="1" dirty="0" err="1"/>
              <a:t>wizard</a:t>
            </a:r>
            <a:r>
              <a:rPr lang="it-IT" sz="1800" i="1" dirty="0"/>
              <a:t> </a:t>
            </a:r>
            <a:r>
              <a:rPr lang="it-IT" sz="1800" dirty="0"/>
              <a:t>per generare clock differenti a partire dal quarzo a 100MHz</a:t>
            </a:r>
            <a:endParaRPr lang="it-IT" sz="18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1800" b="1" dirty="0" err="1"/>
              <a:t>Sync.vhd</a:t>
            </a:r>
            <a:r>
              <a:rPr lang="it-IT" sz="1800" b="1" dirty="0"/>
              <a:t>: </a:t>
            </a:r>
            <a:r>
              <a:rPr lang="it-IT" sz="1800" dirty="0"/>
              <a:t>utilizza il clock del </a:t>
            </a:r>
            <a:r>
              <a:rPr lang="it-IT" sz="1800" dirty="0" err="1"/>
              <a:t>PLL.xco</a:t>
            </a:r>
            <a:r>
              <a:rPr lang="it-IT" sz="1800" dirty="0"/>
              <a:t> per gestire la sincronizzazione di </a:t>
            </a:r>
            <a:r>
              <a:rPr lang="it-IT" sz="1800" dirty="0" err="1"/>
              <a:t>HSync</a:t>
            </a:r>
            <a:r>
              <a:rPr lang="it-IT" sz="1800" dirty="0"/>
              <a:t> e </a:t>
            </a:r>
            <a:r>
              <a:rPr lang="it-IT" sz="1800" dirty="0" err="1"/>
              <a:t>VSync</a:t>
            </a:r>
            <a:endParaRPr lang="it-IT" sz="1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1800" b="1" dirty="0"/>
              <a:t>Display7.vdh: </a:t>
            </a:r>
            <a:r>
              <a:rPr lang="it-IT" sz="1800" dirty="0"/>
              <a:t>driver del display a 7 segmenti e invio dei byte </a:t>
            </a:r>
            <a:r>
              <a:rPr lang="it-IT" sz="1800" dirty="0" err="1"/>
              <a:t>ascii</a:t>
            </a:r>
            <a:r>
              <a:rPr lang="it-IT" sz="1800" dirty="0"/>
              <a:t> per pilotare il </a:t>
            </a:r>
            <a:r>
              <a:rPr lang="it-IT" sz="1800" dirty="0" err="1"/>
              <a:t>rover</a:t>
            </a:r>
            <a:endParaRPr lang="it-IT" sz="1800" b="1" dirty="0"/>
          </a:p>
        </p:txBody>
      </p:sp>
      <p:sp>
        <p:nvSpPr>
          <p:cNvPr id="8" name="Segnaposto numero diapositiva 3">
            <a:extLst>
              <a:ext uri="{FF2B5EF4-FFF2-40B4-BE49-F238E27FC236}">
                <a16:creationId xmlns:a16="http://schemas.microsoft.com/office/drawing/2014/main" id="{32DC4543-05F1-47A4-B0C9-85157EC40F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823E109-33EC-4BEA-893C-0C843BEC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437" y="1839434"/>
            <a:ext cx="3632244" cy="18615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7B73F48-FB6B-455C-AF27-A2FA4BE45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598" y="1382920"/>
            <a:ext cx="3211921" cy="277455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A9F7AEB-63B2-4AED-BD5C-029C0A66B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437" y="1839434"/>
            <a:ext cx="3884253" cy="221329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2062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D9BE29-BC66-4AFA-903F-3FE33A95D5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6EBFC69-73DB-449C-8354-F90E5F61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2" y="0"/>
            <a:ext cx="6262577" cy="489015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197856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1B0FB4D-3ABB-4DC6-B004-819D44CB1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8A9AB1-64E9-421D-955C-138AAFE5E8C7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E8F777-0A3A-4044-9677-579E5142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6" y="0"/>
            <a:ext cx="5314148" cy="491676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EB2BE82-9A61-42DD-92AC-465955DB8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733" y="0"/>
            <a:ext cx="3403361" cy="19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7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46914E-6 L 0.08837 0.31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155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9FEB231-2263-417C-8BE9-9433B6B6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FPGA: controller UART e gestione pacchetti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D27C3C2-7AA2-4363-BDF5-D91EF9A95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113627"/>
            <a:ext cx="7581900" cy="1950326"/>
          </a:xfrm>
        </p:spPr>
        <p:txBody>
          <a:bodyPr/>
          <a:lstStyle/>
          <a:p>
            <a:r>
              <a:rPr lang="it-IT" sz="1600" dirty="0"/>
              <a:t>Trasmissione </a:t>
            </a:r>
            <a:r>
              <a:rPr lang="it-IT" sz="1600" b="1" dirty="0" err="1"/>
              <a:t>real</a:t>
            </a:r>
            <a:r>
              <a:rPr lang="it-IT" sz="1600" b="1" dirty="0"/>
              <a:t> time </a:t>
            </a:r>
            <a:r>
              <a:rPr lang="it-IT" sz="1600" b="1" dirty="0">
                <a:sym typeface="Wingdings" panose="05000000000000000000" pitchFamily="2" charset="2"/>
              </a:rPr>
              <a:t> </a:t>
            </a:r>
            <a:r>
              <a:rPr lang="it-IT" sz="1600" dirty="0"/>
              <a:t>è stato scelto di inviare/trasmettere dati ogni 50 </a:t>
            </a:r>
            <a:r>
              <a:rPr lang="it-IT" sz="1600" dirty="0" err="1"/>
              <a:t>ms</a:t>
            </a:r>
            <a:r>
              <a:rPr lang="it-IT" sz="1600" dirty="0"/>
              <a:t> in modo continuativo</a:t>
            </a:r>
          </a:p>
          <a:p>
            <a:endParaRPr lang="it-IT" sz="1600" b="1" dirty="0"/>
          </a:p>
          <a:p>
            <a:r>
              <a:rPr lang="it-IT" sz="1600" dirty="0"/>
              <a:t>In caso non si prema alcun pulsante viene inviato </a:t>
            </a:r>
            <a:r>
              <a:rPr lang="it-IT" sz="1600" i="1" dirty="0"/>
              <a:t>STOP: </a:t>
            </a:r>
            <a:r>
              <a:rPr lang="it-IT" sz="1600" dirty="0"/>
              <a:t>aggiornamento dati continuo tramite l’</a:t>
            </a:r>
            <a:r>
              <a:rPr lang="it-IT" sz="1600" i="1" dirty="0" err="1"/>
              <a:t>ack</a:t>
            </a:r>
            <a:r>
              <a:rPr lang="it-IT" sz="1600" i="1" dirty="0"/>
              <a:t> </a:t>
            </a:r>
            <a:r>
              <a:rPr lang="it-IT" sz="1600" dirty="0"/>
              <a:t>ricevuto dal </a:t>
            </a:r>
            <a:r>
              <a:rPr lang="it-IT" sz="1600" dirty="0" err="1"/>
              <a:t>Nordic</a:t>
            </a:r>
            <a:endParaRPr lang="it-IT" sz="1600" dirty="0"/>
          </a:p>
          <a:p>
            <a:endParaRPr lang="it-IT" sz="1600" i="1" dirty="0"/>
          </a:p>
          <a:p>
            <a:r>
              <a:rPr lang="it-IT" sz="1600" dirty="0"/>
              <a:t>La trasmissione/ricezione dei pacchetti avviene tramite FSM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F4D5820-2D0E-4282-B960-291ADE0EC0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5225EC7-B672-4EA6-86F3-914D2EF7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086675"/>
            <a:ext cx="2061539" cy="178075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1007775-BC49-4635-9024-3E310C0395AF}"/>
              </a:ext>
            </a:extLst>
          </p:cNvPr>
          <p:cNvSpPr txBox="1"/>
          <p:nvPr/>
        </p:nvSpPr>
        <p:spPr>
          <a:xfrm>
            <a:off x="3347192" y="3152406"/>
            <a:ext cx="5635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C00000"/>
                </a:solidFill>
              </a:rPr>
              <a:t>✘ </a:t>
            </a:r>
            <a:r>
              <a:rPr lang="it-IT" sz="2800" dirty="0">
                <a:latin typeface="Roboto" panose="020B0604020202020204" charset="0"/>
                <a:ea typeface="Roboto" panose="020B0604020202020204" charset="0"/>
              </a:rPr>
              <a:t>Maggior consumo di risorse</a:t>
            </a:r>
          </a:p>
          <a:p>
            <a:endParaRPr lang="it-IT" sz="2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it-IT" sz="2800" dirty="0">
                <a:solidFill>
                  <a:srgbClr val="006600"/>
                </a:solidFill>
                <a:latin typeface="Roboto" panose="020B0604020202020204" charset="0"/>
                <a:ea typeface="Roboto" panose="020B0604020202020204" charset="0"/>
              </a:rPr>
              <a:t>✔</a:t>
            </a:r>
            <a:r>
              <a:rPr lang="it-IT" sz="2800" dirty="0">
                <a:latin typeface="Roboto" panose="020B0604020202020204" charset="0"/>
                <a:ea typeface="Roboto" panose="020B0604020202020204" charset="0"/>
              </a:rPr>
              <a:t> Dati aggiornati continuamente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424785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1B0FB4D-3ABB-4DC6-B004-819D44CB1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8A9AB1-64E9-421D-955C-138AAFE5E8C7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E8F777-0A3A-4044-9677-579E5142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6" y="0"/>
            <a:ext cx="5314148" cy="491676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E98F204-31FD-4D8B-999A-F381157C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688" y="2083982"/>
            <a:ext cx="1298497" cy="10587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EE4CCB0-52BF-449B-ABE3-F99BFE3E7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330" y="1850065"/>
            <a:ext cx="1798714" cy="16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0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19583 -0.023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11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69136E-6 L 0.11163 -0.0080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4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EB5F18-EA05-4953-AA82-7092BEF9D0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15CA74E-4ECC-4653-BA56-4C83BB36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03" y="0"/>
            <a:ext cx="6047393" cy="49547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CCB6D6-2BE6-463C-851C-41DB32A252FA}"/>
              </a:ext>
            </a:extLst>
          </p:cNvPr>
          <p:cNvSpPr txBox="1"/>
          <p:nvPr/>
        </p:nvSpPr>
        <p:spPr>
          <a:xfrm>
            <a:off x="7323112" y="331590"/>
            <a:ext cx="173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Roboto" panose="020B0604020202020204" charset="0"/>
                <a:ea typeface="Roboto" panose="020B0604020202020204" charset="0"/>
              </a:rPr>
              <a:t>TX_counter</a:t>
            </a:r>
            <a:endParaRPr lang="it-IT" sz="20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4913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1B0FB4D-3ABB-4DC6-B004-819D44CB1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8A9AB1-64E9-421D-955C-138AAFE5E8C7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E8F777-0A3A-4044-9677-579E5142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6" y="0"/>
            <a:ext cx="5314148" cy="491676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EE14B3E-9AD2-4E7C-8DF5-6A8262F00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245" y="3635206"/>
            <a:ext cx="1266437" cy="12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7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83951E-6 L -0.16319 -0.3271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0" y="-163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EB5F18-EA05-4953-AA82-7092BEF9D0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66AF00-C5FE-4FC7-8CF9-D9BF9FF0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88" y="85103"/>
            <a:ext cx="5502223" cy="495477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4B8BEBA-0890-4181-8B3A-59AF05EA560A}"/>
              </a:ext>
            </a:extLst>
          </p:cNvPr>
          <p:cNvSpPr txBox="1"/>
          <p:nvPr/>
        </p:nvSpPr>
        <p:spPr>
          <a:xfrm>
            <a:off x="7323112" y="331590"/>
            <a:ext cx="173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Roboto" panose="020B0604020202020204" charset="0"/>
                <a:ea typeface="Roboto" panose="020B0604020202020204" charset="0"/>
              </a:rPr>
              <a:t>RX_counter</a:t>
            </a:r>
            <a:endParaRPr lang="it-IT" sz="20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46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CAN Bus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chemeClr val="bg1"/>
                </a:solidFill>
              </a:rPr>
              <a:t>24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Immagine 4" descr="Immagine che contiene trasporto&#10;&#10;Descrizione generata con affidabilità elevata">
            <a:extLst>
              <a:ext uri="{FF2B5EF4-FFF2-40B4-BE49-F238E27FC236}">
                <a16:creationId xmlns:a16="http://schemas.microsoft.com/office/drawing/2014/main" id="{6D553F75-E535-49B7-B1A5-784EA40B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382" y="1302837"/>
            <a:ext cx="3943618" cy="322804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230190-F8CA-4E86-A030-5F0CD50428D5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C97F5B7-68B9-4842-9886-C64263B5A380}"/>
              </a:ext>
            </a:extLst>
          </p:cNvPr>
          <p:cNvSpPr txBox="1">
            <a:spLocks/>
          </p:cNvSpPr>
          <p:nvPr/>
        </p:nvSpPr>
        <p:spPr>
          <a:xfrm>
            <a:off x="225107" y="1219842"/>
            <a:ext cx="4904948" cy="36475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000" dirty="0"/>
              <a:t>Costi ed implementazione</a:t>
            </a:r>
          </a:p>
          <a:p>
            <a:pPr>
              <a:buNone/>
            </a:pPr>
            <a:endParaRPr lang="it-IT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000" dirty="0"/>
              <a:t>Tecnica di accesso non distruttiva</a:t>
            </a:r>
          </a:p>
          <a:p>
            <a:pPr>
              <a:buNone/>
            </a:pPr>
            <a:endParaRPr lang="it-IT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000" dirty="0"/>
              <a:t>Ritrasmissione automatica</a:t>
            </a:r>
          </a:p>
          <a:p>
            <a:pPr>
              <a:buNone/>
            </a:pPr>
            <a:endParaRPr lang="it-IT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000" dirty="0"/>
              <a:t>Classificazione messaggi tramite ID</a:t>
            </a:r>
          </a:p>
          <a:p>
            <a:pPr>
              <a:buNone/>
            </a:pPr>
            <a:endParaRPr lang="it-IT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000" dirty="0"/>
              <a:t>Comunicazione </a:t>
            </a:r>
            <a:r>
              <a:rPr lang="it-IT" sz="2000" i="1" dirty="0" err="1"/>
              <a:t>event-driven</a:t>
            </a:r>
            <a:endParaRPr lang="it-IT" sz="2000" i="1" dirty="0"/>
          </a:p>
          <a:p>
            <a:pPr>
              <a:buNone/>
            </a:pPr>
            <a:endParaRPr lang="it-IT" sz="20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000" dirty="0"/>
              <a:t>Isolamento di nodi guasti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8814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CAN Bus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25</a:t>
            </a:r>
          </a:p>
        </p:txBody>
      </p:sp>
      <p:pic>
        <p:nvPicPr>
          <p:cNvPr id="9" name="Immagine 8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0B58D012-C311-4E40-9518-79B3C04AE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" t="6096" r="5874" b="3487"/>
          <a:stretch/>
        </p:blipFill>
        <p:spPr>
          <a:xfrm>
            <a:off x="1035784" y="1139780"/>
            <a:ext cx="7567304" cy="372764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D3AA3D-D842-454C-8546-3D72726B5198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163691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99C0395-B74D-4986-8EB1-A90F2E61C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108" y="2983303"/>
            <a:ext cx="5220000" cy="1159800"/>
          </a:xfrm>
        </p:spPr>
        <p:txBody>
          <a:bodyPr/>
          <a:lstStyle/>
          <a:p>
            <a:r>
              <a:rPr lang="it-IT" dirty="0"/>
              <a:t>1.</a:t>
            </a:r>
            <a:br>
              <a:rPr lang="it-IT" dirty="0"/>
            </a:br>
            <a:r>
              <a:rPr lang="it-IT" dirty="0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204574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CAN Bus - </a:t>
            </a:r>
            <a:r>
              <a:rPr lang="it-IT" dirty="0"/>
              <a:t>Debug</a:t>
            </a:r>
            <a:endParaRPr lang="en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D3AA3D-D842-454C-8546-3D72726B5198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pic>
        <p:nvPicPr>
          <p:cNvPr id="8" name="Immagine 7" descr="Immagine che contiene elettronico&#10;&#10;Descrizione generata con affidabilità molto elevata">
            <a:extLst>
              <a:ext uri="{FF2B5EF4-FFF2-40B4-BE49-F238E27FC236}">
                <a16:creationId xmlns:a16="http://schemas.microsoft.com/office/drawing/2014/main" id="{D4F0C25B-2746-45EA-A571-0091DA0B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104" y="1356036"/>
            <a:ext cx="4306489" cy="3229867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8D670812-7316-4E73-A213-CE492961C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407" y="1593858"/>
            <a:ext cx="3257279" cy="3145567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2400" dirty="0"/>
              <a:t>Verifica trasmissione del messaggio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it-IT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2400" dirty="0"/>
              <a:t>CAN </a:t>
            </a:r>
            <a:r>
              <a:rPr lang="it-IT" sz="2400" dirty="0" err="1"/>
              <a:t>sniffer</a:t>
            </a:r>
            <a:r>
              <a:rPr lang="it-IT" sz="2400" dirty="0"/>
              <a:t> utilizzato come ricevitore e trasmettitore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it-IT" sz="2000" dirty="0"/>
          </a:p>
          <a:p>
            <a:pPr>
              <a:buNone/>
            </a:pPr>
            <a:r>
              <a:rPr lang="it-IT" sz="2000" dirty="0"/>
              <a:t> </a:t>
            </a:r>
          </a:p>
        </p:txBody>
      </p:sp>
      <p:pic>
        <p:nvPicPr>
          <p:cNvPr id="3" name="Immagine 2" descr="Immagine che contiene interni, pavimento, tavolo&#10;&#10;Descrizione generata con affidabilità molto elevata">
            <a:extLst>
              <a:ext uri="{FF2B5EF4-FFF2-40B4-BE49-F238E27FC236}">
                <a16:creationId xmlns:a16="http://schemas.microsoft.com/office/drawing/2014/main" id="{420BD982-109A-44B3-B414-F6799F16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328" y="1123965"/>
            <a:ext cx="4914613" cy="36859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72DF5AA-292E-4B10-A798-7A8EBDBAA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06" b="93529" l="2357" r="96970">
                        <a14:foregroundMark x1="22559" y1="5882" x2="22559" y2="5882"/>
                        <a14:foregroundMark x1="6061" y1="71176" x2="6061" y2="71176"/>
                        <a14:foregroundMark x1="2357" y1="70588" x2="2357" y2="70588"/>
                        <a14:foregroundMark x1="62963" y1="77059" x2="62963" y2="77059"/>
                        <a14:foregroundMark x1="71380" y1="79412" x2="71380" y2="79412"/>
                        <a14:foregroundMark x1="55556" y1="92353" x2="55556" y2="92353"/>
                        <a14:foregroundMark x1="97306" y1="84118" x2="97306" y2="84118"/>
                        <a14:foregroundMark x1="55556" y1="93529" x2="55556" y2="93529"/>
                        <a14:foregroundMark x1="29966" y1="71765" x2="29966" y2="71765"/>
                        <a14:foregroundMark x1="45118" y1="68824" x2="45118" y2="68824"/>
                        <a14:foregroundMark x1="45791" y1="68824" x2="45791" y2="68824"/>
                        <a14:foregroundMark x1="69024" y1="74118" x2="69024" y2="74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407" y="3119614"/>
            <a:ext cx="3053529" cy="174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9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2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CAN Bus – </a:t>
            </a:r>
            <a:r>
              <a:rPr lang="it-IT" dirty="0"/>
              <a:t>Verifica collegamento</a:t>
            </a:r>
            <a:r>
              <a:rPr lang="en" dirty="0"/>
              <a:t> </a:t>
            </a:r>
            <a:r>
              <a:rPr lang="it-IT" dirty="0"/>
              <a:t> </a:t>
            </a:r>
            <a:r>
              <a:rPr lang="en" dirty="0"/>
              <a:t>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27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D3AA3D-D842-454C-8546-3D72726B5198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E248FE-F0A1-46C6-9965-EEB6F221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88815" y="376576"/>
            <a:ext cx="3891591" cy="51887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DEABE3-8373-4AC2-80F6-189BE45CEF90}"/>
              </a:ext>
            </a:extLst>
          </p:cNvPr>
          <p:cNvSpPr txBox="1"/>
          <p:nvPr/>
        </p:nvSpPr>
        <p:spPr>
          <a:xfrm>
            <a:off x="96253" y="1991761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Bus Can collegato correttamente</a:t>
            </a:r>
          </a:p>
        </p:txBody>
      </p:sp>
      <p:pic>
        <p:nvPicPr>
          <p:cNvPr id="18" name="Immagine 17" descr="Immagine che contiene clipart&#10;&#10;Descrizione generata con affidabilità molto elevata">
            <a:extLst>
              <a:ext uri="{FF2B5EF4-FFF2-40B4-BE49-F238E27FC236}">
                <a16:creationId xmlns:a16="http://schemas.microsoft.com/office/drawing/2014/main" id="{000BB41E-B23B-4EC0-A778-80DEAFB7B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6" b="96349" l="4124" r="94931">
                        <a14:foregroundMark x1="6787" y1="29211" x2="6787" y2="29211"/>
                        <a14:foregroundMark x1="6186" y1="31684" x2="6186" y2="33333"/>
                        <a14:foregroundMark x1="44158" y1="96702" x2="44158" y2="96702"/>
                        <a14:foregroundMark x1="67010" y1="85512" x2="67010" y2="85512"/>
                        <a14:foregroundMark x1="78866" y1="77739" x2="78866" y2="77739"/>
                        <a14:foregroundMark x1="60223" y1="85984" x2="90722" y2="73145"/>
                        <a14:foregroundMark x1="58677" y1="88928" x2="64089" y2="88457"/>
                        <a14:foregroundMark x1="57560" y1="84335" x2="66409" y2="87986"/>
                        <a14:foregroundMark x1="70275" y1="80212" x2="82474" y2="74323"/>
                        <a14:foregroundMark x1="91924" y1="70200" x2="95189" y2="69376"/>
                        <a14:foregroundMark x1="52749" y1="8009" x2="72509" y2="8598"/>
                        <a14:foregroundMark x1="72509" y1="8598" x2="74141" y2="5536"/>
                        <a14:foregroundMark x1="57216" y1="85159" x2="59278" y2="90577"/>
                        <a14:foregroundMark x1="60481" y1="83863" x2="68471" y2="80565"/>
                        <a14:foregroundMark x1="58419" y1="92580" x2="64948" y2="90106"/>
                        <a14:foregroundMark x1="4381" y1="64782" x2="5928" y2="69376"/>
                        <a14:foregroundMark x1="4381" y1="44170" x2="4124" y2="349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228" y="2652743"/>
            <a:ext cx="2445657" cy="1751287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729D21B-EA0E-418E-AF80-93433F168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588816" y="376575"/>
            <a:ext cx="3891591" cy="518878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9884684-FC25-4BA0-9F97-3F3B073C64C8}"/>
              </a:ext>
            </a:extLst>
          </p:cNvPr>
          <p:cNvSpPr txBox="1"/>
          <p:nvPr/>
        </p:nvSpPr>
        <p:spPr>
          <a:xfrm>
            <a:off x="0" y="198091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Roboto" panose="020B0604020202020204" charset="0"/>
                <a:ea typeface="Roboto" panose="020B0604020202020204" charset="0"/>
              </a:rPr>
              <a:t>CAN non collegata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01B36112-EFCD-4200-B42B-2DA447C8A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143" y="2652743"/>
            <a:ext cx="1705047" cy="16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4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CAN Bus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28</a:t>
            </a:r>
          </a:p>
        </p:txBody>
      </p:sp>
      <p:pic>
        <p:nvPicPr>
          <p:cNvPr id="7" name="Immagine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FE5DB7C1-8428-41B9-8FD2-44DA924D9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t="22438" r="45376" b="51750"/>
          <a:stretch/>
        </p:blipFill>
        <p:spPr>
          <a:xfrm>
            <a:off x="1339403" y="1132996"/>
            <a:ext cx="6304208" cy="135584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99C57C0-FCD6-4795-994E-C1B3E7F0A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87" y="2777452"/>
            <a:ext cx="3163494" cy="2004865"/>
          </a:xfrm>
          <a:prstGeom prst="rect">
            <a:avLst/>
          </a:prstGeom>
        </p:spPr>
      </p:pic>
      <p:pic>
        <p:nvPicPr>
          <p:cNvPr id="19" name="Immagine 18" descr="Immagine che contiene automobile&#10;&#10;Descrizione generata con affidabilità elevata">
            <a:extLst>
              <a:ext uri="{FF2B5EF4-FFF2-40B4-BE49-F238E27FC236}">
                <a16:creationId xmlns:a16="http://schemas.microsoft.com/office/drawing/2014/main" id="{2A7ED4E4-7F8F-4C30-B6DC-7702928A9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403" y="2777453"/>
            <a:ext cx="3599644" cy="2004865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72F5B79A-CE40-4687-9CA9-5402457769FF}"/>
              </a:ext>
            </a:extLst>
          </p:cNvPr>
          <p:cNvSpPr/>
          <p:nvPr/>
        </p:nvSpPr>
        <p:spPr>
          <a:xfrm>
            <a:off x="5183746" y="1886755"/>
            <a:ext cx="740536" cy="354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88E9EB5-4BCB-41AA-A5EE-6C089D37E1FF}"/>
              </a:ext>
            </a:extLst>
          </p:cNvPr>
          <p:cNvSpPr/>
          <p:nvPr/>
        </p:nvSpPr>
        <p:spPr>
          <a:xfrm>
            <a:off x="5183746" y="2175368"/>
            <a:ext cx="740536" cy="354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8398DFD-BBA4-442F-9383-6E31A8244AEF}"/>
              </a:ext>
            </a:extLst>
          </p:cNvPr>
          <p:cNvCxnSpPr>
            <a:cxnSpLocks/>
          </p:cNvCxnSpPr>
          <p:nvPr/>
        </p:nvCxnSpPr>
        <p:spPr>
          <a:xfrm>
            <a:off x="5772952" y="2220438"/>
            <a:ext cx="721217" cy="1178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9F5DDAC-0A49-49BD-A6FB-BC721853471C}"/>
              </a:ext>
            </a:extLst>
          </p:cNvPr>
          <p:cNvCxnSpPr>
            <a:cxnSpLocks/>
          </p:cNvCxnSpPr>
          <p:nvPr/>
        </p:nvCxnSpPr>
        <p:spPr>
          <a:xfrm flipH="1">
            <a:off x="3863662" y="2488839"/>
            <a:ext cx="1443470" cy="877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C3BE720-0BDB-45AA-A575-933858D31396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12709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58C341-5D37-4C03-9432-B6629154D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5" name="Shape 139">
            <a:extLst>
              <a:ext uri="{FF2B5EF4-FFF2-40B4-BE49-F238E27FC236}">
                <a16:creationId xmlns:a16="http://schemas.microsoft.com/office/drawing/2014/main" id="{E2E80F3E-8397-4B6F-B18C-BE40A4CDB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HC-</a:t>
            </a:r>
            <a:r>
              <a:rPr lang="it-IT" dirty="0"/>
              <a:t>SR04 </a:t>
            </a:r>
            <a:r>
              <a:rPr lang="it-IT" dirty="0" err="1"/>
              <a:t>Ultrasonic</a:t>
            </a:r>
            <a:r>
              <a:rPr lang="it-IT" dirty="0"/>
              <a:t> Sensor</a:t>
            </a:r>
            <a:endParaRPr lang="en" dirty="0"/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307466B0-4885-47EC-BA47-0418465AA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450" y="1219125"/>
            <a:ext cx="4707229" cy="3648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it-IT" sz="2600" dirty="0"/>
              <a:t>Range: 2cm – 4m</a:t>
            </a:r>
          </a:p>
          <a:p>
            <a:pPr>
              <a:lnSpc>
                <a:spcPct val="150000"/>
              </a:lnSpc>
            </a:pPr>
            <a:r>
              <a:rPr lang="it-IT" sz="2600" dirty="0"/>
              <a:t>Composto da</a:t>
            </a:r>
          </a:p>
          <a:p>
            <a:pPr lvl="1">
              <a:lnSpc>
                <a:spcPct val="150000"/>
              </a:lnSpc>
            </a:pPr>
            <a:r>
              <a:rPr lang="it-IT" sz="2000" dirty="0"/>
              <a:t>Trasmettitore </a:t>
            </a:r>
            <a:r>
              <a:rPr lang="it-IT" sz="2000" dirty="0">
                <a:sym typeface="Wingdings" panose="05000000000000000000" pitchFamily="2" charset="2"/>
              </a:rPr>
              <a:t> Segnale di Trigger</a:t>
            </a:r>
          </a:p>
          <a:p>
            <a:pPr lvl="1">
              <a:lnSpc>
                <a:spcPct val="150000"/>
              </a:lnSpc>
            </a:pPr>
            <a:r>
              <a:rPr lang="it-IT" sz="2000" dirty="0">
                <a:sym typeface="Wingdings" panose="05000000000000000000" pitchFamily="2" charset="2"/>
              </a:rPr>
              <a:t>Ricevitore  Segnale di Eco</a:t>
            </a: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600" dirty="0"/>
              <a:t>Trade-off tra costi e prestazioni</a:t>
            </a:r>
          </a:p>
          <a:p>
            <a:pPr>
              <a:buNone/>
            </a:pPr>
            <a:endParaRPr lang="it-IT" sz="2600" i="1" dirty="0"/>
          </a:p>
          <a:p>
            <a:pPr>
              <a:buNone/>
            </a:pPr>
            <a:endParaRPr lang="it-IT" sz="2600" dirty="0"/>
          </a:p>
        </p:txBody>
      </p:sp>
      <p:pic>
        <p:nvPicPr>
          <p:cNvPr id="12" name="Immagine 11" descr="Immagine che contiene elettronico&#10;&#10;Descrizione generata con affidabilità molto elevata">
            <a:extLst>
              <a:ext uri="{FF2B5EF4-FFF2-40B4-BE49-F238E27FC236}">
                <a16:creationId xmlns:a16="http://schemas.microsoft.com/office/drawing/2014/main" id="{252ABCC9-DAD5-43EA-9488-8C0A167F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398" y="1311348"/>
            <a:ext cx="3436531" cy="3436531"/>
          </a:xfrm>
          <a:prstGeom prst="rect">
            <a:avLst/>
          </a:prstGeom>
        </p:spPr>
      </p:pic>
      <p:pic>
        <p:nvPicPr>
          <p:cNvPr id="14" name="Immagine 13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EE08CB9F-6B71-4559-9F7D-26B4A0CC8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180913"/>
            <a:ext cx="6908800" cy="36865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CAF3B3-A96F-4DAD-83DB-401EEFBB594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4687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HC-</a:t>
            </a:r>
            <a:r>
              <a:rPr lang="it-IT" dirty="0"/>
              <a:t>SR04 </a:t>
            </a:r>
            <a:r>
              <a:rPr lang="it-IT" dirty="0" err="1"/>
              <a:t>Ultrasonic</a:t>
            </a:r>
            <a:r>
              <a:rPr lang="it-IT" dirty="0"/>
              <a:t> Sensor</a:t>
            </a:r>
            <a:endParaRPr lang="en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chemeClr val="bg1"/>
                </a:solidFill>
              </a:rPr>
              <a:t>30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giphy">
            <a:hlinkClick r:id="" action="ppaction://media"/>
            <a:extLst>
              <a:ext uri="{FF2B5EF4-FFF2-40B4-BE49-F238E27FC236}">
                <a16:creationId xmlns:a16="http://schemas.microsoft.com/office/drawing/2014/main" id="{75E59DA2-B4D1-43BC-866B-60E9EA608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8515" y="1599279"/>
            <a:ext cx="4508381" cy="274338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0E94D7-8935-46D3-B347-85C08CF531DF}"/>
              </a:ext>
            </a:extLst>
          </p:cNvPr>
          <p:cNvSpPr txBox="1"/>
          <p:nvPr/>
        </p:nvSpPr>
        <p:spPr>
          <a:xfrm>
            <a:off x="594900" y="19739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C9838864-9511-4747-AA2E-99994FA1F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438" y="1305805"/>
            <a:ext cx="3915077" cy="3348992"/>
          </a:xfrm>
        </p:spPr>
        <p:txBody>
          <a:bodyPr/>
          <a:lstStyle/>
          <a:p>
            <a:pPr>
              <a:buNone/>
            </a:pPr>
            <a:r>
              <a:rPr lang="it-IT" sz="2400" dirty="0"/>
              <a:t>Due soglie utilizzate: </a:t>
            </a:r>
          </a:p>
          <a:p>
            <a:pPr>
              <a:buNone/>
            </a:pPr>
            <a:endParaRPr lang="it-IT" sz="2400" u="sng" baseline="30000" dirty="0"/>
          </a:p>
          <a:p>
            <a:pPr lvl="1"/>
            <a:r>
              <a:rPr lang="it-IT" b="1" dirty="0"/>
              <a:t>I soglia</a:t>
            </a:r>
            <a:r>
              <a:rPr lang="it-IT" dirty="0"/>
              <a:t>: visualizzazione dell’allarme a monitor</a:t>
            </a:r>
          </a:p>
          <a:p>
            <a:pPr lvl="1">
              <a:buNone/>
            </a:pPr>
            <a:endParaRPr lang="it-IT" dirty="0"/>
          </a:p>
          <a:p>
            <a:pPr lvl="1"/>
            <a:r>
              <a:rPr lang="it-IT" b="1" dirty="0"/>
              <a:t>II soglia</a:t>
            </a:r>
            <a:r>
              <a:rPr lang="it-IT" dirty="0"/>
              <a:t>: invio tramite CAN del segnale di arresto dei motori e l’allarme sonoro del clacson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6B9BD6D-385E-477E-93C9-23DA8ADC670A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7040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HC-</a:t>
            </a:r>
            <a:r>
              <a:rPr lang="it-IT" dirty="0"/>
              <a:t>SR04 </a:t>
            </a:r>
            <a:r>
              <a:rPr lang="it-IT" dirty="0" err="1"/>
              <a:t>Ultrasonic</a:t>
            </a:r>
            <a:r>
              <a:rPr lang="it-IT" dirty="0"/>
              <a:t> Sensor</a:t>
            </a:r>
            <a:endParaRPr lang="en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chemeClr val="bg1"/>
                </a:solidFill>
              </a:rPr>
              <a:t>31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0E94D7-8935-46D3-B347-85C08CF531DF}"/>
              </a:ext>
            </a:extLst>
          </p:cNvPr>
          <p:cNvSpPr txBox="1"/>
          <p:nvPr/>
        </p:nvSpPr>
        <p:spPr>
          <a:xfrm>
            <a:off x="594900" y="19739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6B9BD6D-385E-477E-93C9-23DA8ADC670A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BB9B69-2734-49EA-8787-8F23E7BED51B}"/>
              </a:ext>
            </a:extLst>
          </p:cNvPr>
          <p:cNvSpPr txBox="1"/>
          <p:nvPr/>
        </p:nvSpPr>
        <p:spPr>
          <a:xfrm>
            <a:off x="427985" y="2169283"/>
            <a:ext cx="3665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oboto" panose="020B0604020202020204" charset="0"/>
                <a:ea typeface="Roboto" panose="020B0604020202020204" charset="0"/>
              </a:rPr>
              <a:t>Come irrobustire il calcolo del segnale prima dell’invio?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AA7850-B4F7-43EC-8846-2670BD14A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15" b="98704" l="2135" r="98125">
                        <a14:foregroundMark x1="9896" y1="40093" x2="9896" y2="40093"/>
                        <a14:foregroundMark x1="5625" y1="35185" x2="5625" y2="35185"/>
                        <a14:foregroundMark x1="3021" y1="57593" x2="3021" y2="57593"/>
                        <a14:foregroundMark x1="38958" y1="86852" x2="38958" y2="86852"/>
                        <a14:foregroundMark x1="37083" y1="87500" x2="54115" y2="93704"/>
                        <a14:foregroundMark x1="33750" y1="91111" x2="50990" y2="96389"/>
                        <a14:foregroundMark x1="57083" y1="94444" x2="83698" y2="83148"/>
                        <a14:foregroundMark x1="83698" y1="83148" x2="88542" y2="71389"/>
                        <a14:foregroundMark x1="62604" y1="81574" x2="79688" y2="85556"/>
                        <a14:foregroundMark x1="79688" y1="85556" x2="92031" y2="85185"/>
                        <a14:foregroundMark x1="85208" y1="68704" x2="95365" y2="83889"/>
                        <a14:foregroundMark x1="83542" y1="74352" x2="95104" y2="81296"/>
                        <a14:foregroundMark x1="95104" y1="81296" x2="96302" y2="91111"/>
                        <a14:foregroundMark x1="63906" y1="76019" x2="76979" y2="75000"/>
                        <a14:foregroundMark x1="76979" y1="75000" x2="77240" y2="75000"/>
                        <a14:foregroundMark x1="52812" y1="77315" x2="58854" y2="98519"/>
                        <a14:foregroundMark x1="58854" y1="98519" x2="58906" y2="98704"/>
                        <a14:foregroundMark x1="47813" y1="35833" x2="45990" y2="35185"/>
                        <a14:foregroundMark x1="46146" y1="39444" x2="47448" y2="38796"/>
                        <a14:foregroundMark x1="46875" y1="40463" x2="49688" y2="34537"/>
                        <a14:foregroundMark x1="58385" y1="30926" x2="62448" y2="32870"/>
                        <a14:foregroundMark x1="59844" y1="30556" x2="62448" y2="26667"/>
                        <a14:foregroundMark x1="75365" y1="30926" x2="70469" y2="8519"/>
                        <a14:foregroundMark x1="70469" y1="8519" x2="66302" y2="4907"/>
                        <a14:foregroundMark x1="79271" y1="67778" x2="91406" y2="74352"/>
                        <a14:foregroundMark x1="91406" y1="74352" x2="92969" y2="79259"/>
                        <a14:foregroundMark x1="82240" y1="63519" x2="94010" y2="73333"/>
                        <a14:foregroundMark x1="94010" y1="73333" x2="95365" y2="83519"/>
                        <a14:foregroundMark x1="87969" y1="63148" x2="97656" y2="76667"/>
                        <a14:foregroundMark x1="97656" y1="76667" x2="98125" y2="83519"/>
                        <a14:foregroundMark x1="30052" y1="32870" x2="29323" y2="9815"/>
                        <a14:foregroundMark x1="29323" y1="9815" x2="31354" y2="4907"/>
                        <a14:foregroundMark x1="12135" y1="40093" x2="14531" y2="28981"/>
                        <a14:foregroundMark x1="10469" y1="42130" x2="10625" y2="30556"/>
                        <a14:foregroundMark x1="10260" y1="43426" x2="8802" y2="31574"/>
                        <a14:foregroundMark x1="7865" y1="53333" x2="2969" y2="33333"/>
                        <a14:foregroundMark x1="2969" y1="33333" x2="2135" y2="32222"/>
                        <a14:foregroundMark x1="3021" y1="29907" x2="14792" y2="22130"/>
                        <a14:foregroundMark x1="14792" y1="22130" x2="16198" y2="197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1214" y="1611086"/>
            <a:ext cx="4425243" cy="266409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910101-B537-4003-B438-312937E24AD4}"/>
              </a:ext>
            </a:extLst>
          </p:cNvPr>
          <p:cNvSpPr txBox="1"/>
          <p:nvPr/>
        </p:nvSpPr>
        <p:spPr>
          <a:xfrm>
            <a:off x="3149731" y="1178909"/>
            <a:ext cx="285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Roboto" panose="020B0604020202020204" charset="0"/>
                <a:ea typeface="Roboto" panose="020B0604020202020204" charset="0"/>
              </a:rPr>
              <a:t>Sistema a contatori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DB5100B1-AA74-4600-B98A-9C61D3766174}"/>
              </a:ext>
            </a:extLst>
          </p:cNvPr>
          <p:cNvSpPr/>
          <p:nvPr/>
        </p:nvSpPr>
        <p:spPr>
          <a:xfrm rot="8383037">
            <a:off x="2876828" y="1690997"/>
            <a:ext cx="554315" cy="484632"/>
          </a:xfrm>
          <a:prstGeom prst="rightArrow">
            <a:avLst/>
          </a:prstGeom>
          <a:solidFill>
            <a:srgbClr val="FF8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59C6DB86-4100-4517-AABE-1BED6A9DC3C8}"/>
              </a:ext>
            </a:extLst>
          </p:cNvPr>
          <p:cNvSpPr/>
          <p:nvPr/>
        </p:nvSpPr>
        <p:spPr>
          <a:xfrm rot="2478204">
            <a:off x="5454469" y="1672782"/>
            <a:ext cx="611359" cy="484632"/>
          </a:xfrm>
          <a:prstGeom prst="rightArrow">
            <a:avLst/>
          </a:prstGeom>
          <a:solidFill>
            <a:srgbClr val="FF8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49ABC40-DAD6-475C-8A7D-1AECA4578C81}"/>
              </a:ext>
            </a:extLst>
          </p:cNvPr>
          <p:cNvSpPr txBox="1"/>
          <p:nvPr/>
        </p:nvSpPr>
        <p:spPr>
          <a:xfrm>
            <a:off x="1705532" y="210927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Prima variabile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3235830-5845-450D-8881-5F88F7ADFEAB}"/>
              </a:ext>
            </a:extLst>
          </p:cNvPr>
          <p:cNvSpPr txBox="1"/>
          <p:nvPr/>
        </p:nvSpPr>
        <p:spPr>
          <a:xfrm>
            <a:off x="5770329" y="2097054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Seconda variabile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36490AD-36BB-4F6F-BC76-05059AB15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2" b="96889" l="4124" r="96392">
                        <a14:foregroundMark x1="43299" y1="76444" x2="50258" y2="58667"/>
                        <a14:foregroundMark x1="50258" y1="58667" x2="50258" y2="75333"/>
                        <a14:foregroundMark x1="68557" y1="76889" x2="66753" y2="58222"/>
                        <a14:foregroundMark x1="66753" y1="58222" x2="66753" y2="58222"/>
                        <a14:foregroundMark x1="63144" y1="59556" x2="63144" y2="59556"/>
                        <a14:foregroundMark x1="71392" y1="74222" x2="71392" y2="74222"/>
                        <a14:foregroundMark x1="81959" y1="62444" x2="86340" y2="58889"/>
                        <a14:foregroundMark x1="86598" y1="58889" x2="93041" y2="54889"/>
                        <a14:foregroundMark x1="93041" y1="54889" x2="96392" y2="52222"/>
                        <a14:foregroundMark x1="50258" y1="75333" x2="46649" y2="56000"/>
                        <a14:foregroundMark x1="44072" y1="75556" x2="50258" y2="73333"/>
                        <a14:foregroundMark x1="36598" y1="95778" x2="36598" y2="95778"/>
                        <a14:foregroundMark x1="73969" y1="97111" x2="73969" y2="97111"/>
                        <a14:foregroundMark x1="34278" y1="97111" x2="34278" y2="97111"/>
                        <a14:foregroundMark x1="10567" y1="56889" x2="10309" y2="27556"/>
                        <a14:foregroundMark x1="8505" y1="47333" x2="14948" y2="33111"/>
                        <a14:foregroundMark x1="13918" y1="49778" x2="22423" y2="43111"/>
                        <a14:foregroundMark x1="5155" y1="54667" x2="4639" y2="43333"/>
                        <a14:foregroundMark x1="58505" y1="54889" x2="50258" y2="26222"/>
                        <a14:foregroundMark x1="50258" y1="26222" x2="42010" y2="44889"/>
                        <a14:foregroundMark x1="42010" y1="44889" x2="61856" y2="35778"/>
                        <a14:foregroundMark x1="61856" y1="35778" x2="52835" y2="24667"/>
                        <a14:foregroundMark x1="65206" y1="38222" x2="53866" y2="20444"/>
                        <a14:foregroundMark x1="53866" y1="20444" x2="36082" y2="10889"/>
                        <a14:foregroundMark x1="36082" y1="10889" x2="35052" y2="9778"/>
                        <a14:foregroundMark x1="48969" y1="32000" x2="46134" y2="18889"/>
                        <a14:foregroundMark x1="30155" y1="6222" x2="51031" y2="5111"/>
                        <a14:foregroundMark x1="51031" y1="5111" x2="48196" y2="12000"/>
                        <a14:foregroundMark x1="75000" y1="3778" x2="78351" y2="7333"/>
                        <a14:foregroundMark x1="50773" y1="2222" x2="50773" y2="2222"/>
                        <a14:foregroundMark x1="36340" y1="2000" x2="36340" y2="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0329" y="2464639"/>
            <a:ext cx="1994458" cy="2313159"/>
          </a:xfrm>
          <a:prstGeom prst="rect">
            <a:avLst/>
          </a:prstGeom>
        </p:spPr>
      </p:pic>
      <p:pic>
        <p:nvPicPr>
          <p:cNvPr id="24" name="Immagine 23" descr="Immagine che contiene oggetto&#10;&#10;Descrizione generata con affidabilità elevata">
            <a:extLst>
              <a:ext uri="{FF2B5EF4-FFF2-40B4-BE49-F238E27FC236}">
                <a16:creationId xmlns:a16="http://schemas.microsoft.com/office/drawing/2014/main" id="{8DA67FC6-A75E-4FC2-A2AC-782D0ED62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63" b="95556" l="4348" r="97585">
                        <a14:foregroundMark x1="92754" y1="79259" x2="92754" y2="79259"/>
                        <a14:foregroundMark x1="86957" y1="95556" x2="86957" y2="95556"/>
                        <a14:foregroundMark x1="97585" y1="83704" x2="97585" y2="83704"/>
                        <a14:foregroundMark x1="30918" y1="10370" x2="30918" y2="10370"/>
                        <a14:foregroundMark x1="22705" y1="11111" x2="22705" y2="11111"/>
                        <a14:foregroundMark x1="29469" y1="2963" x2="29469" y2="2963"/>
                        <a14:foregroundMark x1="31401" y1="9630" x2="31401" y2="9630"/>
                        <a14:foregroundMark x1="29469" y1="7407" x2="30918" y2="10370"/>
                        <a14:foregroundMark x1="14976" y1="20741" x2="14976" y2="20741"/>
                        <a14:foregroundMark x1="13043" y1="17037" x2="13043" y2="17037"/>
                        <a14:foregroundMark x1="19324" y1="7407" x2="19324" y2="7407"/>
                        <a14:foregroundMark x1="20290" y1="8148" x2="20290" y2="8148"/>
                        <a14:foregroundMark x1="11594" y1="30370" x2="11594" y2="30370"/>
                        <a14:foregroundMark x1="4348" y1="27407" x2="4348" y2="27407"/>
                        <a14:foregroundMark x1="11111" y1="42963" x2="11111" y2="42963"/>
                        <a14:foregroundMark x1="9662" y1="51852" x2="9662" y2="51852"/>
                        <a14:foregroundMark x1="9179" y1="63704" x2="9179" y2="63704"/>
                        <a14:foregroundMark x1="12077" y1="71852" x2="12077" y2="71852"/>
                        <a14:foregroundMark x1="16425" y1="82222" x2="16425" y2="8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0810" y="2639911"/>
            <a:ext cx="2649990" cy="17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 animBg="1"/>
      <p:bldP spid="16" grpId="0" animBg="1"/>
      <p:bldP spid="13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HC-</a:t>
            </a:r>
            <a:r>
              <a:rPr lang="it-IT" dirty="0"/>
              <a:t>SR04 </a:t>
            </a:r>
            <a:r>
              <a:rPr lang="it-IT" dirty="0" err="1"/>
              <a:t>Ultrasonic</a:t>
            </a:r>
            <a:r>
              <a:rPr lang="it-IT" dirty="0"/>
              <a:t> Sensor</a:t>
            </a:r>
            <a:endParaRPr lang="en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chemeClr val="bg1"/>
                </a:solidFill>
              </a:rPr>
              <a:t>32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0E94D7-8935-46D3-B347-85C08CF531DF}"/>
              </a:ext>
            </a:extLst>
          </p:cNvPr>
          <p:cNvSpPr txBox="1"/>
          <p:nvPr/>
        </p:nvSpPr>
        <p:spPr>
          <a:xfrm>
            <a:off x="594900" y="19739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6B9BD6D-385E-477E-93C9-23DA8ADC670A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5FAF178-3392-49AD-A4A4-C6356F592756}"/>
              </a:ext>
            </a:extLst>
          </p:cNvPr>
          <p:cNvSpPr/>
          <p:nvPr/>
        </p:nvSpPr>
        <p:spPr>
          <a:xfrm>
            <a:off x="886192" y="2986358"/>
            <a:ext cx="74450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006600"/>
                </a:solidFill>
                <a:latin typeface="Roboto" panose="020B0604020202020204" charset="0"/>
                <a:ea typeface="Roboto" panose="020B0604020202020204" charset="0"/>
              </a:rPr>
              <a:t>✔</a:t>
            </a:r>
            <a:r>
              <a:rPr lang="it-IT" sz="2000" dirty="0">
                <a:solidFill>
                  <a:srgbClr val="006600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it-IT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Funzionalità Real-Time non viene persa</a:t>
            </a:r>
          </a:p>
          <a:p>
            <a:endParaRPr lang="it-IT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it-IT" sz="2000" dirty="0">
                <a:solidFill>
                  <a:srgbClr val="006600"/>
                </a:solidFill>
                <a:latin typeface="Roboto" panose="020B0604020202020204" charset="0"/>
                <a:ea typeface="Roboto" panose="020B0604020202020204" charset="0"/>
              </a:rPr>
              <a:t>✔ </a:t>
            </a:r>
            <a:r>
              <a:rPr lang="it-IT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µC sfruttato nel migliore dei modi</a:t>
            </a:r>
          </a:p>
          <a:p>
            <a:endParaRPr lang="it-IT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it-IT" sz="2000" dirty="0">
                <a:solidFill>
                  <a:srgbClr val="006600"/>
                </a:solidFill>
                <a:latin typeface="Roboto" panose="020B0604020202020204" charset="0"/>
                <a:ea typeface="Roboto" panose="020B0604020202020204" charset="0"/>
              </a:rPr>
              <a:t>✔ </a:t>
            </a:r>
            <a:r>
              <a:rPr lang="it-IT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No falsi allarmi e possibili arresto del veicolo dovuto ad essi</a:t>
            </a:r>
            <a:endParaRPr lang="it-IT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6B45686-91A1-4A11-B7B6-999C06E85F33}"/>
              </a:ext>
            </a:extLst>
          </p:cNvPr>
          <p:cNvSpPr/>
          <p:nvPr/>
        </p:nvSpPr>
        <p:spPr>
          <a:xfrm>
            <a:off x="886193" y="1478253"/>
            <a:ext cx="7792518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800" dirty="0">
                <a:solidFill>
                  <a:srgbClr val="C00000"/>
                </a:solidFill>
              </a:rPr>
              <a:t>✘ </a:t>
            </a:r>
            <a:r>
              <a:rPr lang="it-IT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Aumento complessità del codice</a:t>
            </a:r>
          </a:p>
          <a:p>
            <a:endParaRPr lang="it-IT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it-IT" sz="2000" dirty="0">
                <a:solidFill>
                  <a:srgbClr val="C00000"/>
                </a:solidFill>
                <a:latin typeface="Roboto" panose="020B0604020202020204" charset="0"/>
                <a:ea typeface="Roboto" panose="020B0604020202020204" charset="0"/>
              </a:rPr>
              <a:t>✘ </a:t>
            </a:r>
            <a:r>
              <a:rPr lang="it-IT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Maggior numeri di segnali da gestire sui canali di comunicazione</a:t>
            </a:r>
          </a:p>
          <a:p>
            <a:endParaRPr lang="it-IT" sz="2000" dirty="0">
              <a:solidFill>
                <a:schemeClr val="tx1"/>
              </a:solidFill>
            </a:endParaRPr>
          </a:p>
          <a:p>
            <a:endParaRPr lang="it-IT" sz="1800" dirty="0">
              <a:solidFill>
                <a:schemeClr val="tx1"/>
              </a:solidFill>
            </a:endParaRPr>
          </a:p>
          <a:p>
            <a:endParaRPr lang="it-IT" sz="1800" dirty="0">
              <a:solidFill>
                <a:schemeClr val="tx1"/>
              </a:solidFill>
            </a:endParaRPr>
          </a:p>
          <a:p>
            <a:endParaRPr lang="it-IT" sz="1800" dirty="0">
              <a:solidFill>
                <a:schemeClr val="tx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CA" dirty="0"/>
              <a:t>Driver </a:t>
            </a:r>
            <a:r>
              <a:rPr lang="en-CA" dirty="0" err="1"/>
              <a:t>Motori</a:t>
            </a:r>
            <a:r>
              <a:rPr lang="en-CA" dirty="0"/>
              <a:t> DC</a:t>
            </a:r>
            <a:endParaRPr lang="en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FFFFFF"/>
                </a:solidFill>
              </a:rPr>
              <a:t>33</a:t>
            </a:r>
          </a:p>
        </p:txBody>
      </p:sp>
      <p:grpSp>
        <p:nvGrpSpPr>
          <p:cNvPr id="16" name="Gruppo 15"/>
          <p:cNvGrpSpPr/>
          <p:nvPr/>
        </p:nvGrpSpPr>
        <p:grpSpPr>
          <a:xfrm>
            <a:off x="6814278" y="3860489"/>
            <a:ext cx="720000" cy="622160"/>
            <a:chOff x="7074160" y="3867747"/>
            <a:chExt cx="720000" cy="622160"/>
          </a:xfrm>
        </p:grpSpPr>
        <p:sp>
          <p:nvSpPr>
            <p:cNvPr id="10" name="Rettangolo 9"/>
            <p:cNvSpPr/>
            <p:nvPr/>
          </p:nvSpPr>
          <p:spPr>
            <a:xfrm>
              <a:off x="7074160" y="3949907"/>
              <a:ext cx="720000" cy="54000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7184655" y="3867747"/>
              <a:ext cx="72000" cy="720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" name="Rettangolo arrotondato 16"/>
            <p:cNvSpPr/>
            <p:nvPr/>
          </p:nvSpPr>
          <p:spPr>
            <a:xfrm>
              <a:off x="7612536" y="3867747"/>
              <a:ext cx="72000" cy="7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7125421" y="4066018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charset="0"/>
                  <a:ea typeface="Roboto" charset="0"/>
                  <a:cs typeface="Roboto" charset="0"/>
                  <a:sym typeface="Arial"/>
                </a:rPr>
                <a:t>BATT</a:t>
              </a:r>
            </a:p>
          </p:txBody>
        </p:sp>
      </p:grpSp>
      <p:cxnSp>
        <p:nvCxnSpPr>
          <p:cNvPr id="3" name="Connettore 1 2"/>
          <p:cNvCxnSpPr>
            <a:endCxn id="17" idx="0"/>
          </p:cNvCxnSpPr>
          <p:nvPr/>
        </p:nvCxnSpPr>
        <p:spPr>
          <a:xfrm>
            <a:off x="7388654" y="2569822"/>
            <a:ext cx="0" cy="129066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/>
        </p:nvCxnSpPr>
        <p:spPr>
          <a:xfrm>
            <a:off x="6632230" y="2226491"/>
            <a:ext cx="0" cy="36000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/>
        </p:nvCxnSpPr>
        <p:spPr>
          <a:xfrm>
            <a:off x="6292590" y="2220709"/>
            <a:ext cx="0" cy="648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6623518" y="2576286"/>
            <a:ext cx="1132840" cy="79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>
            <a:off x="7745471" y="2224338"/>
            <a:ext cx="0" cy="36000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/>
        </p:nvCxnSpPr>
        <p:spPr>
          <a:xfrm flipH="1">
            <a:off x="6285336" y="2855686"/>
            <a:ext cx="1825896" cy="143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onnettore 1 30"/>
          <p:cNvCxnSpPr/>
          <p:nvPr/>
        </p:nvCxnSpPr>
        <p:spPr>
          <a:xfrm>
            <a:off x="8099620" y="2209822"/>
            <a:ext cx="0" cy="648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9" name="Gruppo 8"/>
          <p:cNvGrpSpPr/>
          <p:nvPr/>
        </p:nvGrpSpPr>
        <p:grpSpPr>
          <a:xfrm>
            <a:off x="6115031" y="1566569"/>
            <a:ext cx="699247" cy="699247"/>
            <a:chOff x="2689412" y="2034988"/>
            <a:chExt cx="699247" cy="699247"/>
          </a:xfrm>
        </p:grpSpPr>
        <p:sp>
          <p:nvSpPr>
            <p:cNvPr id="4" name="Ovale 3"/>
            <p:cNvSpPr/>
            <p:nvPr/>
          </p:nvSpPr>
          <p:spPr>
            <a:xfrm>
              <a:off x="2689412" y="2034988"/>
              <a:ext cx="699247" cy="69924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" name="CasellaDiTesto 6"/>
            <p:cNvSpPr txBox="1"/>
            <p:nvPr/>
          </p:nvSpPr>
          <p:spPr>
            <a:xfrm>
              <a:off x="2818350" y="2153778"/>
              <a:ext cx="441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charset="0"/>
                  <a:ea typeface="Roboto" charset="0"/>
                  <a:cs typeface="Roboto" charset="0"/>
                  <a:sym typeface="Arial"/>
                </a:rPr>
                <a:t>M</a:t>
              </a:r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7569518" y="1566567"/>
            <a:ext cx="699247" cy="699247"/>
            <a:chOff x="2689412" y="2034988"/>
            <a:chExt cx="699247" cy="699247"/>
          </a:xfrm>
        </p:grpSpPr>
        <p:sp>
          <p:nvSpPr>
            <p:cNvPr id="19" name="Ovale 18"/>
            <p:cNvSpPr/>
            <p:nvPr/>
          </p:nvSpPr>
          <p:spPr>
            <a:xfrm>
              <a:off x="2689412" y="2034988"/>
              <a:ext cx="699247" cy="69924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2818350" y="2153778"/>
              <a:ext cx="441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charset="0"/>
                  <a:ea typeface="Roboto" charset="0"/>
                  <a:cs typeface="Roboto" charset="0"/>
                  <a:sym typeface="Arial"/>
                </a:rPr>
                <a:t>M</a:t>
              </a:r>
            </a:p>
          </p:txBody>
        </p:sp>
      </p:grpSp>
      <p:cxnSp>
        <p:nvCxnSpPr>
          <p:cNvPr id="36" name="Connettore 1 35"/>
          <p:cNvCxnSpPr/>
          <p:nvPr/>
        </p:nvCxnSpPr>
        <p:spPr>
          <a:xfrm>
            <a:off x="6960778" y="3538781"/>
            <a:ext cx="0" cy="360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Connettore 1 36"/>
          <p:cNvCxnSpPr/>
          <p:nvPr/>
        </p:nvCxnSpPr>
        <p:spPr>
          <a:xfrm>
            <a:off x="6960773" y="2855686"/>
            <a:ext cx="0" cy="45720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Connettore 1 41"/>
          <p:cNvCxnSpPr/>
          <p:nvPr/>
        </p:nvCxnSpPr>
        <p:spPr>
          <a:xfrm>
            <a:off x="6858444" y="3265958"/>
            <a:ext cx="180000" cy="3096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8" name="Gruppo 47"/>
          <p:cNvGrpSpPr/>
          <p:nvPr/>
        </p:nvGrpSpPr>
        <p:grpSpPr>
          <a:xfrm>
            <a:off x="6184712" y="3246320"/>
            <a:ext cx="648000" cy="360000"/>
            <a:chOff x="6357744" y="3231473"/>
            <a:chExt cx="648000" cy="360000"/>
          </a:xfrm>
        </p:grpSpPr>
        <p:cxnSp>
          <p:nvCxnSpPr>
            <p:cNvPr id="47" name="Connettore 1 46"/>
            <p:cNvCxnSpPr>
              <a:stCxn id="44" idx="2"/>
            </p:cNvCxnSpPr>
            <p:nvPr/>
          </p:nvCxnSpPr>
          <p:spPr>
            <a:xfrm flipV="1">
              <a:off x="6717744" y="3410857"/>
              <a:ext cx="2880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4" name="Rettangolo 43"/>
            <p:cNvSpPr/>
            <p:nvPr/>
          </p:nvSpPr>
          <p:spPr>
            <a:xfrm rot="16200000">
              <a:off x="6357744" y="3231473"/>
              <a:ext cx="360000" cy="36000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50" name="Immagin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690" y="3124738"/>
            <a:ext cx="594043" cy="594043"/>
          </a:xfrm>
          <a:prstGeom prst="rect">
            <a:avLst/>
          </a:prstGeom>
        </p:spPr>
      </p:pic>
      <p:sp>
        <p:nvSpPr>
          <p:cNvPr id="51" name="CasellaDiTesto 50"/>
          <p:cNvSpPr txBox="1"/>
          <p:nvPr/>
        </p:nvSpPr>
        <p:spPr>
          <a:xfrm>
            <a:off x="1802651" y="1568675"/>
            <a:ext cx="375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Il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sistema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PegPerego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non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presentava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un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controllo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sulla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velocità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dei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motori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.</a:t>
            </a:r>
          </a:p>
        </p:txBody>
      </p:sp>
      <p:sp>
        <p:nvSpPr>
          <p:cNvPr id="55" name="CasellaDiTesto 54"/>
          <p:cNvSpPr txBox="1"/>
          <p:nvPr/>
        </p:nvSpPr>
        <p:spPr>
          <a:xfrm>
            <a:off x="902526" y="3067726"/>
            <a:ext cx="4667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✔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Semplicità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✘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Velocità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dei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motori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non </a:t>
            </a: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controllabile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  <a:sym typeface="Arial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3C154A-DF87-4392-9997-13380F7C5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64" y="1653985"/>
            <a:ext cx="845227" cy="845227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19367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30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/>
          <p:cNvPicPr>
            <a:picLocks noChangeAspect="1"/>
          </p:cNvPicPr>
          <p:nvPr/>
        </p:nvPicPr>
        <p:blipFill rotWithShape="1">
          <a:blip r:embed="rId3"/>
          <a:srcRect l="2748" t="36879" r="2606" b="33135"/>
          <a:stretch/>
        </p:blipFill>
        <p:spPr>
          <a:xfrm>
            <a:off x="1022492" y="2447027"/>
            <a:ext cx="3727044" cy="738000"/>
          </a:xfrm>
          <a:prstGeom prst="rect">
            <a:avLst/>
          </a:prstGeom>
        </p:spPr>
      </p:pic>
      <p:pic>
        <p:nvPicPr>
          <p:cNvPr id="51" name="Immagine 50"/>
          <p:cNvPicPr>
            <a:picLocks noChangeAspect="1"/>
          </p:cNvPicPr>
          <p:nvPr/>
        </p:nvPicPr>
        <p:blipFill rotWithShape="1">
          <a:blip r:embed="rId3"/>
          <a:srcRect l="3012" t="7736" r="3173" b="63044"/>
          <a:stretch/>
        </p:blipFill>
        <p:spPr>
          <a:xfrm>
            <a:off x="1026658" y="2465653"/>
            <a:ext cx="3698573" cy="720000"/>
          </a:xfrm>
          <a:prstGeom prst="rect">
            <a:avLst/>
          </a:prstGeom>
        </p:spPr>
      </p:pic>
      <p:cxnSp>
        <p:nvCxnSpPr>
          <p:cNvPr id="50" name="Connettore 1 49"/>
          <p:cNvCxnSpPr/>
          <p:nvPr/>
        </p:nvCxnSpPr>
        <p:spPr>
          <a:xfrm>
            <a:off x="6641861" y="3033461"/>
            <a:ext cx="0" cy="36000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CA" dirty="0"/>
              <a:t>Driver </a:t>
            </a:r>
            <a:r>
              <a:rPr lang="en-CA" dirty="0" err="1"/>
              <a:t>Motori</a:t>
            </a:r>
            <a:r>
              <a:rPr lang="en-CA" dirty="0"/>
              <a:t> DC</a:t>
            </a:r>
            <a:endParaRPr lang="en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34</a:t>
            </a:r>
          </a:p>
        </p:txBody>
      </p:sp>
      <p:grpSp>
        <p:nvGrpSpPr>
          <p:cNvPr id="4" name="Gruppo 3"/>
          <p:cNvGrpSpPr/>
          <p:nvPr/>
        </p:nvGrpSpPr>
        <p:grpSpPr>
          <a:xfrm>
            <a:off x="6823909" y="3860489"/>
            <a:ext cx="720000" cy="622160"/>
            <a:chOff x="7074160" y="3867747"/>
            <a:chExt cx="720000" cy="622160"/>
          </a:xfrm>
        </p:grpSpPr>
        <p:sp>
          <p:nvSpPr>
            <p:cNvPr id="5" name="Rettangolo 4"/>
            <p:cNvSpPr/>
            <p:nvPr/>
          </p:nvSpPr>
          <p:spPr>
            <a:xfrm>
              <a:off x="7074160" y="3949907"/>
              <a:ext cx="720000" cy="54000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7184655" y="3867747"/>
              <a:ext cx="72000" cy="720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7612536" y="3867747"/>
              <a:ext cx="72000" cy="7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7125421" y="4066018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charset="0"/>
                  <a:ea typeface="Roboto" charset="0"/>
                  <a:cs typeface="Roboto" charset="0"/>
                  <a:sym typeface="Arial"/>
                </a:rPr>
                <a:t>BATT</a:t>
              </a:r>
            </a:p>
          </p:txBody>
        </p:sp>
      </p:grpSp>
      <p:cxnSp>
        <p:nvCxnSpPr>
          <p:cNvPr id="9" name="Connettore 1 8"/>
          <p:cNvCxnSpPr/>
          <p:nvPr/>
        </p:nvCxnSpPr>
        <p:spPr>
          <a:xfrm>
            <a:off x="7398285" y="3381967"/>
            <a:ext cx="0" cy="51681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>
            <a:off x="6641861" y="2226491"/>
            <a:ext cx="0" cy="36000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6302221" y="2220709"/>
            <a:ext cx="0" cy="360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6641861" y="3379814"/>
            <a:ext cx="1108692" cy="55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ttore 1 12"/>
          <p:cNvCxnSpPr/>
          <p:nvPr/>
        </p:nvCxnSpPr>
        <p:spPr>
          <a:xfrm>
            <a:off x="7755102" y="2224338"/>
            <a:ext cx="0" cy="36000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 flipH="1" flipV="1">
            <a:off x="6302221" y="3528621"/>
            <a:ext cx="1807030" cy="126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nettore 1 14"/>
          <p:cNvCxnSpPr/>
          <p:nvPr/>
        </p:nvCxnSpPr>
        <p:spPr>
          <a:xfrm>
            <a:off x="8109251" y="2209822"/>
            <a:ext cx="0" cy="360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6" name="Gruppo 15"/>
          <p:cNvGrpSpPr/>
          <p:nvPr/>
        </p:nvGrpSpPr>
        <p:grpSpPr>
          <a:xfrm>
            <a:off x="6124662" y="1566569"/>
            <a:ext cx="699247" cy="699247"/>
            <a:chOff x="2689412" y="2034988"/>
            <a:chExt cx="699247" cy="699247"/>
          </a:xfrm>
        </p:grpSpPr>
        <p:sp>
          <p:nvSpPr>
            <p:cNvPr id="17" name="Ovale 16"/>
            <p:cNvSpPr/>
            <p:nvPr/>
          </p:nvSpPr>
          <p:spPr>
            <a:xfrm>
              <a:off x="2689412" y="2034988"/>
              <a:ext cx="699247" cy="69924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2818350" y="2153778"/>
              <a:ext cx="441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charset="0"/>
                  <a:ea typeface="Roboto" charset="0"/>
                  <a:cs typeface="Roboto" charset="0"/>
                  <a:sym typeface="Arial"/>
                </a:rPr>
                <a:t>M</a:t>
              </a:r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7579149" y="1566567"/>
            <a:ext cx="699247" cy="699247"/>
            <a:chOff x="2689412" y="2034988"/>
            <a:chExt cx="699247" cy="699247"/>
          </a:xfrm>
        </p:grpSpPr>
        <p:sp>
          <p:nvSpPr>
            <p:cNvPr id="20" name="Ovale 19"/>
            <p:cNvSpPr/>
            <p:nvPr/>
          </p:nvSpPr>
          <p:spPr>
            <a:xfrm>
              <a:off x="2689412" y="2034988"/>
              <a:ext cx="699247" cy="69924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2818350" y="2153778"/>
              <a:ext cx="441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charset="0"/>
                  <a:ea typeface="Roboto" charset="0"/>
                  <a:cs typeface="Roboto" charset="0"/>
                  <a:sym typeface="Arial"/>
                </a:rPr>
                <a:t>M</a:t>
              </a:r>
            </a:p>
          </p:txBody>
        </p:sp>
      </p:grpSp>
      <p:cxnSp>
        <p:nvCxnSpPr>
          <p:cNvPr id="22" name="Connettore 1 21"/>
          <p:cNvCxnSpPr/>
          <p:nvPr/>
        </p:nvCxnSpPr>
        <p:spPr>
          <a:xfrm>
            <a:off x="6970409" y="3538781"/>
            <a:ext cx="0" cy="360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842457" y="1394175"/>
            <a:ext cx="4100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UniMoRover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gestisce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i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motori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tramite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un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segnale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PWM,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generato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da due driver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appositamente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realizzati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.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848768" y="3333195"/>
            <a:ext cx="4100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✔ 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V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elocità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controllata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dalla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centralina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del rover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✔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Gestione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separata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dei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due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motori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✘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Complessità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circuitale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  <a:sym typeface="Arial"/>
            </a:endParaRPr>
          </a:p>
        </p:txBody>
      </p:sp>
      <p:cxnSp>
        <p:nvCxnSpPr>
          <p:cNvPr id="47" name="Connettore 1 46"/>
          <p:cNvCxnSpPr/>
          <p:nvPr/>
        </p:nvCxnSpPr>
        <p:spPr>
          <a:xfrm>
            <a:off x="6302221" y="3052073"/>
            <a:ext cx="0" cy="49146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3" name="Gruppo 22"/>
          <p:cNvGrpSpPr/>
          <p:nvPr/>
        </p:nvGrpSpPr>
        <p:grpSpPr>
          <a:xfrm>
            <a:off x="6075391" y="2587048"/>
            <a:ext cx="809410" cy="472091"/>
            <a:chOff x="6336449" y="2657576"/>
            <a:chExt cx="809410" cy="472091"/>
          </a:xfrm>
        </p:grpSpPr>
        <p:sp>
          <p:nvSpPr>
            <p:cNvPr id="2" name="Rettangolo arrotondato 1"/>
            <p:cNvSpPr/>
            <p:nvPr/>
          </p:nvSpPr>
          <p:spPr>
            <a:xfrm>
              <a:off x="6374913" y="2657576"/>
              <a:ext cx="699247" cy="47209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" name="CasellaDiTesto 2"/>
            <p:cNvSpPr txBox="1"/>
            <p:nvPr/>
          </p:nvSpPr>
          <p:spPr>
            <a:xfrm>
              <a:off x="6336449" y="2739734"/>
              <a:ext cx="8094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charset="0"/>
                  <a:ea typeface="Roboto" charset="0"/>
                  <a:cs typeface="Roboto" charset="0"/>
                  <a:sym typeface="Arial"/>
                </a:rPr>
                <a:t>DRIVER</a:t>
              </a:r>
            </a:p>
          </p:txBody>
        </p:sp>
      </p:grpSp>
      <p:cxnSp>
        <p:nvCxnSpPr>
          <p:cNvPr id="48" name="Connettore 1 47"/>
          <p:cNvCxnSpPr/>
          <p:nvPr/>
        </p:nvCxnSpPr>
        <p:spPr>
          <a:xfrm>
            <a:off x="8099424" y="3053942"/>
            <a:ext cx="0" cy="49146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Connettore 1 48"/>
          <p:cNvCxnSpPr/>
          <p:nvPr/>
        </p:nvCxnSpPr>
        <p:spPr>
          <a:xfrm>
            <a:off x="7750553" y="3033461"/>
            <a:ext cx="0" cy="36000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uppo 36"/>
          <p:cNvGrpSpPr/>
          <p:nvPr/>
        </p:nvGrpSpPr>
        <p:grpSpPr>
          <a:xfrm>
            <a:off x="7527759" y="2579982"/>
            <a:ext cx="809410" cy="472091"/>
            <a:chOff x="6336449" y="2657576"/>
            <a:chExt cx="809410" cy="472091"/>
          </a:xfrm>
        </p:grpSpPr>
        <p:sp>
          <p:nvSpPr>
            <p:cNvPr id="38" name="Rettangolo arrotondato 37"/>
            <p:cNvSpPr/>
            <p:nvPr/>
          </p:nvSpPr>
          <p:spPr>
            <a:xfrm>
              <a:off x="6374913" y="2657576"/>
              <a:ext cx="699247" cy="47209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6" name="CasellaDiTesto 45"/>
            <p:cNvSpPr txBox="1"/>
            <p:nvPr/>
          </p:nvSpPr>
          <p:spPr>
            <a:xfrm>
              <a:off x="6336449" y="2739734"/>
              <a:ext cx="8094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charset="0"/>
                  <a:ea typeface="Roboto" charset="0"/>
                  <a:cs typeface="Roboto" charset="0"/>
                  <a:sym typeface="Arial"/>
                </a:rPr>
                <a:t>DRIVER</a:t>
              </a:r>
            </a:p>
          </p:txBody>
        </p:sp>
      </p:grpSp>
      <p:pic>
        <p:nvPicPr>
          <p:cNvPr id="52" name="Immagine 51"/>
          <p:cNvPicPr>
            <a:picLocks noChangeAspect="1"/>
          </p:cNvPicPr>
          <p:nvPr/>
        </p:nvPicPr>
        <p:blipFill rotWithShape="1">
          <a:blip r:embed="rId3"/>
          <a:srcRect l="3079" t="66885" r="3111" b="2990"/>
          <a:stretch/>
        </p:blipFill>
        <p:spPr>
          <a:xfrm>
            <a:off x="1044575" y="2477187"/>
            <a:ext cx="3443759" cy="719378"/>
          </a:xfrm>
          <a:prstGeom prst="rect">
            <a:avLst/>
          </a:prstGeom>
        </p:spPr>
      </p:pic>
      <p:cxnSp>
        <p:nvCxnSpPr>
          <p:cNvPr id="34" name="Connettore 1 33"/>
          <p:cNvCxnSpPr>
            <a:stCxn id="28" idx="3"/>
            <a:endCxn id="2" idx="1"/>
          </p:cNvCxnSpPr>
          <p:nvPr/>
        </p:nvCxnSpPr>
        <p:spPr>
          <a:xfrm>
            <a:off x="4749536" y="2816027"/>
            <a:ext cx="1364319" cy="7067"/>
          </a:xfrm>
          <a:prstGeom prst="line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ttore 1 54"/>
          <p:cNvCxnSpPr>
            <a:endCxn id="55" idx="1"/>
          </p:cNvCxnSpPr>
          <p:nvPr/>
        </p:nvCxnSpPr>
        <p:spPr>
          <a:xfrm flipV="1">
            <a:off x="6836207" y="2823093"/>
            <a:ext cx="720000" cy="7068"/>
          </a:xfrm>
          <a:prstGeom prst="line">
            <a:avLst/>
          </a:pr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182567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6822707" y="2156706"/>
            <a:ext cx="1531912" cy="259882"/>
          </a:xfrm>
          <a:prstGeom prst="rect">
            <a:avLst/>
          </a:prstGeom>
          <a:solidFill>
            <a:srgbClr val="8BAC44">
              <a:alpha val="4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6822707" y="2948538"/>
            <a:ext cx="1531912" cy="259882"/>
          </a:xfrm>
          <a:prstGeom prst="rect">
            <a:avLst/>
          </a:prstGeom>
          <a:solidFill>
            <a:srgbClr val="8BAC44">
              <a:alpha val="4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822707" y="3208902"/>
            <a:ext cx="1531912" cy="259882"/>
          </a:xfrm>
          <a:prstGeom prst="rect">
            <a:avLst/>
          </a:prstGeom>
          <a:solidFill>
            <a:srgbClr val="D89F39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6822707" y="4015894"/>
            <a:ext cx="1531912" cy="259882"/>
          </a:xfrm>
          <a:prstGeom prst="rect">
            <a:avLst/>
          </a:prstGeom>
          <a:solidFill>
            <a:srgbClr val="D89F39">
              <a:alpha val="4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aphicFrame>
        <p:nvGraphicFramePr>
          <p:cNvPr id="2" name="Tabella 1"/>
          <p:cNvGraphicFramePr>
            <a:graphicFrameLocks noGrp="1"/>
          </p:cNvGraphicFramePr>
          <p:nvPr>
            <p:extLst/>
          </p:nvPr>
        </p:nvGraphicFramePr>
        <p:xfrm>
          <a:off x="741706" y="1544853"/>
          <a:ext cx="7624142" cy="2771115"/>
        </p:xfrm>
        <a:graphic>
          <a:graphicData uri="http://schemas.openxmlformats.org/drawingml/2006/table">
            <a:tbl>
              <a:tblPr firstRow="1" firstCol="1" bandRow="1">
                <a:tableStyleId>{0E16D06F-E3D1-4187-8E7C-D693A96C6C9F}</a:tableStyleId>
              </a:tblPr>
              <a:tblGrid>
                <a:gridCol w="302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1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2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0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 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VNH3SP30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VNH2SP30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VNH5019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Operating </a:t>
                      </a:r>
                      <a:r>
                        <a:rPr lang="it-IT" sz="1600" b="1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voltage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5.5 – 16 V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5.5 – 16 V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5.5 – 24 V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MOS </a:t>
                      </a:r>
                      <a:r>
                        <a:rPr lang="it-IT" sz="1600" b="1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R</a:t>
                      </a:r>
                      <a:r>
                        <a:rPr lang="it-IT" sz="1600" b="1" baseline="-250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on</a:t>
                      </a:r>
                      <a:r>
                        <a:rPr lang="it-IT" sz="1600" b="1" baseline="-250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</a:t>
                      </a:r>
                      <a:r>
                        <a:rPr lang="it-IT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(per </a:t>
                      </a:r>
                      <a:r>
                        <a:rPr lang="it-IT" sz="1600" b="1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leg</a:t>
                      </a:r>
                      <a:r>
                        <a:rPr lang="it-IT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)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34 </a:t>
                      </a:r>
                      <a:r>
                        <a:rPr lang="it-IT" sz="16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mΩ</a:t>
                      </a: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</a:t>
                      </a:r>
                      <a:r>
                        <a:rPr lang="it-IT" sz="16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typ</a:t>
                      </a: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.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19 </a:t>
                      </a:r>
                      <a:r>
                        <a:rPr lang="it-IT" sz="16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mΩ</a:t>
                      </a: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</a:t>
                      </a:r>
                      <a:r>
                        <a:rPr lang="it-IT" sz="16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typ</a:t>
                      </a: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.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18 </a:t>
                      </a:r>
                      <a:r>
                        <a:rPr lang="it-IT" sz="16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mΩ</a:t>
                      </a: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</a:t>
                      </a:r>
                      <a:r>
                        <a:rPr lang="it-IT" sz="16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typ</a:t>
                      </a: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.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Max PWM </a:t>
                      </a:r>
                      <a:r>
                        <a:rPr lang="it-IT" sz="1600" b="1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frequency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10 kHz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20 kHz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20 kHz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Current</a:t>
                      </a:r>
                      <a:r>
                        <a:rPr lang="it-IT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</a:t>
                      </a:r>
                      <a:r>
                        <a:rPr lang="it-IT" sz="1600" b="1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sense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n/a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0.13 V/A </a:t>
                      </a:r>
                      <a:r>
                        <a:rPr lang="it-IT" sz="16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typ</a:t>
                      </a: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.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0.14 V/A </a:t>
                      </a:r>
                      <a:r>
                        <a:rPr lang="it-IT" sz="16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typ</a:t>
                      </a: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.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1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Logic</a:t>
                      </a:r>
                      <a:r>
                        <a:rPr lang="it-IT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input </a:t>
                      </a:r>
                      <a:r>
                        <a:rPr lang="it-IT" sz="1600" b="1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threshold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3.25 V min.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3.25 V min.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2.1 V min.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1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Current for infinite run-time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9 A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14 A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12 A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1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Time to overheat at 15A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30 s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150 s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90 s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1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Time to overheat at 20A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8 s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35 s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20 s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8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Price</a:t>
                      </a:r>
                      <a:r>
                        <a:rPr lang="it-IT" sz="1600" b="1" baseline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*</a:t>
                      </a:r>
                      <a:endParaRPr lang="it-IT" sz="16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6.63€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8.55€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7.44€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CA" dirty="0"/>
              <a:t>Driver </a:t>
            </a:r>
            <a:r>
              <a:rPr lang="en-CA" dirty="0" err="1"/>
              <a:t>Motori</a:t>
            </a:r>
            <a:r>
              <a:rPr lang="en-CA" dirty="0"/>
              <a:t> DC: Design Solution Exploration</a:t>
            </a:r>
            <a:endParaRPr lang="en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FFFFFF"/>
                </a:solidFill>
              </a:rPr>
              <a:t>35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57" y="4346191"/>
            <a:ext cx="625267" cy="560237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2295528" y="1075815"/>
            <a:ext cx="4343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ST Microelectronics Full </a:t>
            </a: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Bridge Chip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  <a:sym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UniMoRover – veicolo a controllo remoto con riconoscimento ostacoli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741706" y="4504910"/>
            <a:ext cx="434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* from RS Component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S.r.l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Arial"/>
              </a:rPr>
              <a:t>., December 2017</a:t>
            </a:r>
          </a:p>
        </p:txBody>
      </p:sp>
    </p:spTree>
    <p:extLst>
      <p:ext uri="{BB962C8B-B14F-4D97-AF65-F5344CB8AC3E}">
        <p14:creationId xmlns:p14="http://schemas.microsoft.com/office/powerpoint/2010/main" val="284733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7C565F-2870-406E-AC8A-8C6B5B2A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Quali problemi si vogliono risolvere?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1E9EB6-1E70-4407-86F0-2C8076FD2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277625"/>
            <a:ext cx="4305321" cy="36483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2000" dirty="0"/>
              <a:t>Comando a distanza di veicoli intelligenti per ordinamento di prodotti nei magazzini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it-IT" sz="2000" dirty="0"/>
          </a:p>
          <a:p>
            <a:pPr>
              <a:buNone/>
            </a:pPr>
            <a:endParaRPr lang="it-IT" sz="20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2000" dirty="0"/>
              <a:t>Ispezione di luoghi non facilmente accessibili e/o pericolosi per l’uomo con veicoli muniti di </a:t>
            </a:r>
            <a:r>
              <a:rPr lang="it-IT" sz="2000" dirty="0" err="1"/>
              <a:t>sensoristica</a:t>
            </a:r>
            <a:r>
              <a:rPr lang="it-IT" sz="20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E05A29-0B8E-4F23-8375-FF85701222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CA6E83-C0E5-4AA4-8DE6-05B0A56D9690}"/>
              </a:ext>
            </a:extLst>
          </p:cNvPr>
          <p:cNvSpPr txBox="1"/>
          <p:nvPr/>
        </p:nvSpPr>
        <p:spPr>
          <a:xfrm>
            <a:off x="1116419" y="159488"/>
            <a:ext cx="780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676F066-1A1F-446B-A354-A0EAE4CCE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" t="4755" r="50137" b="5944"/>
          <a:stretch/>
        </p:blipFill>
        <p:spPr>
          <a:xfrm>
            <a:off x="6071191" y="1107575"/>
            <a:ext cx="2943304" cy="37598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000949D-13BD-45EF-AC29-0375571E7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9" t="-2790" r="12890" b="2790"/>
          <a:stretch/>
        </p:blipFill>
        <p:spPr>
          <a:xfrm>
            <a:off x="5597779" y="1277625"/>
            <a:ext cx="3416716" cy="336168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34695C-22CE-4450-B925-5132E2710858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6039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E97007-B567-4740-99F9-3BB54669F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FFFFFF"/>
                </a:solidFill>
              </a:rPr>
              <a:t>36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E35B22-8375-435B-A9E8-93C975800D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0038" y="273050"/>
            <a:ext cx="7573962" cy="749300"/>
          </a:xfrm>
        </p:spPr>
        <p:txBody>
          <a:bodyPr/>
          <a:lstStyle/>
          <a:p>
            <a:r>
              <a:rPr lang="it-IT" dirty="0"/>
              <a:t>L’idea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F0C672-0093-4609-9002-CBD5DFE96737}"/>
              </a:ext>
            </a:extLst>
          </p:cNvPr>
          <p:cNvSpPr txBox="1"/>
          <p:nvPr/>
        </p:nvSpPr>
        <p:spPr>
          <a:xfrm>
            <a:off x="1006513" y="253453"/>
            <a:ext cx="784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cs typeface="Arial"/>
                <a:sym typeface="Arial"/>
              </a:rPr>
              <a:t>Driver </a:t>
            </a:r>
            <a:r>
              <a:rPr kumimoji="0" lang="en-CA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cs typeface="Arial"/>
                <a:sym typeface="Arial"/>
              </a:rPr>
              <a:t>Motori</a:t>
            </a:r>
            <a:r>
              <a: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cs typeface="Arial"/>
                <a:sym typeface="Arial"/>
              </a:rPr>
              <a:t> DC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8BAB42">
                  <a:lumMod val="75000"/>
                </a:srgbClr>
              </a:solidFill>
              <a:effectLst/>
              <a:uLnTx/>
              <a:uFillTx/>
              <a:latin typeface="Dosis" panose="020B0604020202020204" charset="0"/>
              <a:ea typeface="Roboto" panose="020B0604020202020204" charset="0"/>
              <a:cs typeface="Arial"/>
              <a:sym typeface="Arial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" b="2430"/>
          <a:stretch/>
        </p:blipFill>
        <p:spPr>
          <a:xfrm>
            <a:off x="387767" y="756395"/>
            <a:ext cx="8465574" cy="4120945"/>
          </a:xfrm>
          <a:prstGeom prst="rect">
            <a:avLst/>
          </a:prstGeom>
        </p:spPr>
      </p:pic>
      <p:graphicFrame>
        <p:nvGraphicFramePr>
          <p:cNvPr id="15" name="Tabella 14"/>
          <p:cNvGraphicFramePr>
            <a:graphicFrameLocks noGrp="1"/>
          </p:cNvGraphicFramePr>
          <p:nvPr>
            <p:extLst/>
          </p:nvPr>
        </p:nvGraphicFramePr>
        <p:xfrm>
          <a:off x="513664" y="1755731"/>
          <a:ext cx="8069897" cy="1892492"/>
        </p:xfrm>
        <a:graphic>
          <a:graphicData uri="http://schemas.openxmlformats.org/drawingml/2006/table">
            <a:tbl>
              <a:tblPr firstRow="1" firstCol="1" bandRow="1">
                <a:solidFill>
                  <a:schemeClr val="bg1"/>
                </a:solidFill>
                <a:tableStyleId>{0E16D06F-E3D1-4187-8E7C-D693A96C6C9F}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78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 IN</a:t>
                      </a:r>
                      <a:r>
                        <a:rPr lang="it-IT" sz="1400" b="1" baseline="-250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A</a:t>
                      </a:r>
                      <a:endParaRPr lang="it-IT" sz="1400" b="1" baseline="-250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IN</a:t>
                      </a:r>
                      <a:r>
                        <a:rPr lang="it-IT" sz="1400" b="1" baseline="-2500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B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EN</a:t>
                      </a:r>
                      <a:r>
                        <a:rPr lang="it-IT" sz="1400" b="1" baseline="-250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A</a:t>
                      </a:r>
                      <a:r>
                        <a:rPr lang="it-IT" sz="14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/DIAG</a:t>
                      </a:r>
                      <a:r>
                        <a:rPr lang="it-IT" sz="1400" b="1" baseline="-250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A</a:t>
                      </a:r>
                      <a:endParaRPr lang="it-IT" sz="14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EN</a:t>
                      </a:r>
                      <a:r>
                        <a:rPr lang="it-IT" sz="1400" b="1" baseline="-250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B</a:t>
                      </a:r>
                      <a:r>
                        <a:rPr lang="it-IT" sz="14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/DIAG</a:t>
                      </a:r>
                      <a:r>
                        <a:rPr lang="it-IT" sz="1400" b="1" baseline="-250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B</a:t>
                      </a:r>
                      <a:endParaRPr lang="it-IT" sz="14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OUT</a:t>
                      </a:r>
                      <a:r>
                        <a:rPr lang="it-IT" sz="1400" b="1" baseline="-250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A</a:t>
                      </a:r>
                      <a:endParaRPr lang="it-IT" sz="14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OUT</a:t>
                      </a:r>
                      <a:r>
                        <a:rPr lang="it-IT" sz="1400" b="1" baseline="-250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B</a:t>
                      </a:r>
                      <a:endParaRPr lang="it-IT" sz="1800" b="1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CS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Operating Mode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0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0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High </a:t>
                      </a: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imp</a:t>
                      </a: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.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Brake</a:t>
                      </a:r>
                      <a:r>
                        <a:rPr lang="it-IT" sz="14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to GND</a:t>
                      </a:r>
                      <a:endParaRPr lang="it-IT" sz="18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0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H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I</a:t>
                      </a:r>
                      <a:r>
                        <a:rPr lang="it-IT" sz="1400" baseline="-250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sense</a:t>
                      </a:r>
                      <a:r>
                        <a:rPr lang="it-IT" sz="14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=</a:t>
                      </a:r>
                      <a:r>
                        <a:rPr lang="it-IT" sz="14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I</a:t>
                      </a:r>
                      <a:r>
                        <a:rPr lang="it-IT" sz="1400" baseline="-250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out</a:t>
                      </a:r>
                      <a:r>
                        <a:rPr lang="it-IT" sz="14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/K</a:t>
                      </a:r>
                      <a:endParaRPr lang="it-IT" sz="18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Counterclockwise</a:t>
                      </a:r>
                      <a:r>
                        <a:rPr lang="it-IT" sz="1400" b="0" baseline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(CCW)</a:t>
                      </a:r>
                      <a:endParaRPr lang="it-IT" sz="1400" b="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0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H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I</a:t>
                      </a:r>
                      <a:r>
                        <a:rPr lang="it-IT" sz="1400" baseline="-250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sense</a:t>
                      </a:r>
                      <a:r>
                        <a:rPr lang="it-IT" sz="14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=</a:t>
                      </a:r>
                      <a:r>
                        <a:rPr lang="it-IT" sz="14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I</a:t>
                      </a:r>
                      <a:r>
                        <a:rPr lang="it-IT" sz="1400" baseline="-25000" dirty="0" err="1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out</a:t>
                      </a:r>
                      <a:r>
                        <a:rPr lang="it-IT" sz="1400" dirty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/K</a:t>
                      </a:r>
                      <a:endParaRPr lang="it-IT" sz="18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Clockwise</a:t>
                      </a:r>
                      <a:r>
                        <a:rPr lang="it-IT" sz="1400" b="0" baseline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(CW)</a:t>
                      </a:r>
                      <a:endParaRPr lang="it-IT" sz="1400" b="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1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H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H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High </a:t>
                      </a: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imp</a:t>
                      </a: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.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Brake</a:t>
                      </a: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to </a:t>
                      </a: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V</a:t>
                      </a:r>
                      <a:r>
                        <a:rPr lang="it-IT" sz="1400" b="0" baseline="-2500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cc</a:t>
                      </a:r>
                      <a:endParaRPr lang="it-IT" sz="1400" b="0" baseline="-25000" dirty="0">
                        <a:solidFill>
                          <a:srgbClr val="000000"/>
                        </a:solidFill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x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x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0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x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High </a:t>
                      </a: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imp</a:t>
                      </a: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.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Error</a:t>
                      </a: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in </a:t>
                      </a: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branch</a:t>
                      </a: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A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x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x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x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0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High </a:t>
                      </a: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imp</a:t>
                      </a: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.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Error</a:t>
                      </a: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in </a:t>
                      </a:r>
                      <a:r>
                        <a:rPr lang="it-IT" sz="1400" b="0" dirty="0" err="1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branch</a:t>
                      </a:r>
                      <a:r>
                        <a:rPr lang="it-IT" sz="1400" b="0" dirty="0">
                          <a:solidFill>
                            <a:srgbClr val="000000"/>
                          </a:solidFill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 B</a:t>
                      </a:r>
                    </a:p>
                  </a:txBody>
                  <a:tcPr marL="101976" marR="101976" marT="0" marB="0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ttangolo 5"/>
          <p:cNvSpPr/>
          <p:nvPr/>
        </p:nvSpPr>
        <p:spPr>
          <a:xfrm>
            <a:off x="506200" y="2150197"/>
            <a:ext cx="8069909" cy="232618"/>
          </a:xfrm>
          <a:prstGeom prst="rect">
            <a:avLst/>
          </a:prstGeom>
          <a:solidFill>
            <a:srgbClr val="3A81BA">
              <a:alpha val="4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13676" y="2885136"/>
            <a:ext cx="8062427" cy="252000"/>
          </a:xfrm>
          <a:prstGeom prst="rect">
            <a:avLst/>
          </a:prstGeom>
          <a:solidFill>
            <a:srgbClr val="3A81BA">
              <a:alpha val="40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13677" y="2634341"/>
            <a:ext cx="8062427" cy="252000"/>
          </a:xfrm>
          <a:prstGeom prst="rect">
            <a:avLst/>
          </a:prstGeom>
          <a:solidFill>
            <a:srgbClr val="D89F39">
              <a:alpha val="40000"/>
            </a:srgbClr>
          </a:solidFill>
          <a:ln w="63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513677" y="2382578"/>
            <a:ext cx="8062427" cy="252000"/>
          </a:xfrm>
          <a:prstGeom prst="rect">
            <a:avLst/>
          </a:prstGeom>
          <a:solidFill>
            <a:srgbClr val="D89F39">
              <a:alpha val="40000"/>
            </a:srgbClr>
          </a:solidFill>
          <a:ln w="63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Roboto" panose="020B0604020202020204" charset="0"/>
                <a:ea typeface="Roboto" panose="020B0604020202020204" charset="0"/>
                <a:cs typeface="Arial"/>
                <a:sym typeface="Arial"/>
              </a:rPr>
              <a:t>UniMoRover – veicolo a controllo remoto con riconoscimento ostacoli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506188" y="3387104"/>
            <a:ext cx="8069909" cy="232618"/>
          </a:xfrm>
          <a:prstGeom prst="rect">
            <a:avLst/>
          </a:prstGeom>
          <a:solidFill>
            <a:srgbClr val="963334">
              <a:alpha val="40000"/>
            </a:srgbClr>
          </a:solidFill>
          <a:ln w="63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513676" y="3141080"/>
            <a:ext cx="8062427" cy="252000"/>
          </a:xfrm>
          <a:prstGeom prst="rect">
            <a:avLst/>
          </a:prstGeom>
          <a:solidFill>
            <a:srgbClr val="963334">
              <a:alpha val="40000"/>
            </a:srgbClr>
          </a:solidFill>
          <a:ln w="63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424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E97007-B567-4740-99F9-3BB54669F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37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E35B22-8375-435B-A9E8-93C975800D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0038" y="273050"/>
            <a:ext cx="7573962" cy="749300"/>
          </a:xfrm>
        </p:spPr>
        <p:txBody>
          <a:bodyPr/>
          <a:lstStyle/>
          <a:p>
            <a:r>
              <a:rPr lang="it-IT" dirty="0"/>
              <a:t>L’idea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F0C672-0093-4609-9002-CBD5DFE96737}"/>
              </a:ext>
            </a:extLst>
          </p:cNvPr>
          <p:cNvSpPr txBox="1"/>
          <p:nvPr/>
        </p:nvSpPr>
        <p:spPr>
          <a:xfrm>
            <a:off x="1006513" y="124480"/>
            <a:ext cx="784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sym typeface="Arial"/>
              </a:rPr>
              <a:t>Driver </a:t>
            </a:r>
            <a:r>
              <a:rPr kumimoji="0" lang="en-CA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sym typeface="Arial"/>
              </a:rPr>
              <a:t>Motori</a:t>
            </a:r>
            <a:r>
              <a: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sym typeface="Arial"/>
              </a:rPr>
              <a:t> DC: </a:t>
            </a:r>
            <a:r>
              <a:rPr kumimoji="0" lang="en-CA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sym typeface="Arial"/>
              </a:rPr>
              <a:t>Realizzazione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8BAB42">
                  <a:lumMod val="75000"/>
                </a:srgbClr>
              </a:solidFill>
              <a:effectLst/>
              <a:uLnTx/>
              <a:uFillTx/>
              <a:latin typeface="Dosis" panose="020B0604020202020204" charset="0"/>
              <a:ea typeface="Roboto" panose="020B0604020202020204" charset="0"/>
              <a:sym typeface="Arial"/>
            </a:endParaRP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0" b="5313"/>
          <a:stretch/>
        </p:blipFill>
        <p:spPr bwMode="auto">
          <a:xfrm>
            <a:off x="1488366" y="861455"/>
            <a:ext cx="6167268" cy="37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197141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CA" dirty="0"/>
              <a:t>Driver </a:t>
            </a:r>
            <a:r>
              <a:rPr lang="en-CA" dirty="0" err="1"/>
              <a:t>Motori</a:t>
            </a:r>
            <a:r>
              <a:rPr lang="en-CA" dirty="0"/>
              <a:t> DC: Test</a:t>
            </a:r>
            <a:endParaRPr lang="en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38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0" t="12504" r="25055" b="14581"/>
          <a:stretch/>
        </p:blipFill>
        <p:spPr bwMode="auto">
          <a:xfrm>
            <a:off x="4905597" y="1173707"/>
            <a:ext cx="3625403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50" y="1173707"/>
            <a:ext cx="4799295" cy="3600000"/>
          </a:xfrm>
          <a:prstGeom prst="rect">
            <a:avLst/>
          </a:prstGeom>
        </p:spPr>
      </p:pic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401E9EB6-1E70-4407-86F0-2C8076FD2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21" y="1643607"/>
            <a:ext cx="3257279" cy="263629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2000" dirty="0"/>
              <a:t>Verifica connessioni e cortocircuiti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it-IT" sz="20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2000" dirty="0"/>
              <a:t>Test a duty </a:t>
            </a:r>
            <a:r>
              <a:rPr lang="it-IT" sz="2000" dirty="0" err="1"/>
              <a:t>cycle</a:t>
            </a:r>
            <a:r>
              <a:rPr lang="it-IT" sz="2000" dirty="0"/>
              <a:t> e carico variabili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it-IT" sz="20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it-IT" sz="2000" dirty="0"/>
              <a:t>Test over-temperature a carico massimo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59035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t="25555" r="8500" b="59111"/>
          <a:stretch/>
        </p:blipFill>
        <p:spPr>
          <a:xfrm>
            <a:off x="4455281" y="875295"/>
            <a:ext cx="4231719" cy="577053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3350391" y="989717"/>
            <a:ext cx="1014593" cy="14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E97007-B567-4740-99F9-3BB54669F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39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F0C672-0093-4609-9002-CBD5DFE96737}"/>
              </a:ext>
            </a:extLst>
          </p:cNvPr>
          <p:cNvSpPr txBox="1"/>
          <p:nvPr/>
        </p:nvSpPr>
        <p:spPr>
          <a:xfrm>
            <a:off x="1006513" y="124480"/>
            <a:ext cx="784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sym typeface="Arial"/>
              </a:rPr>
              <a:t>Driver </a:t>
            </a:r>
            <a:r>
              <a:rPr kumimoji="0" lang="en-CA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sym typeface="Arial"/>
              </a:rPr>
              <a:t>Motori</a:t>
            </a:r>
            <a:r>
              <a: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sym typeface="Arial"/>
              </a:rPr>
              <a:t> DC: Current Sense 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8BAB42">
                  <a:lumMod val="75000"/>
                </a:srgbClr>
              </a:solidFill>
              <a:effectLst/>
              <a:uLnTx/>
              <a:uFillTx/>
              <a:latin typeface="Dosis" panose="020B0604020202020204" charset="0"/>
              <a:ea typeface="Roboto" panose="020B0604020202020204" charset="0"/>
              <a:sym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7" t="15069" r="11524" b="22455"/>
          <a:stretch/>
        </p:blipFill>
        <p:spPr>
          <a:xfrm>
            <a:off x="4588329" y="1945868"/>
            <a:ext cx="4098672" cy="2423735"/>
          </a:xfrm>
          <a:prstGeom prst="rect">
            <a:avLst/>
          </a:prstGeom>
        </p:spPr>
      </p:pic>
      <p:sp>
        <p:nvSpPr>
          <p:cNvPr id="13" name="Rettangolo 12"/>
          <p:cNvSpPr>
            <a:spLocks/>
          </p:cNvSpPr>
          <p:nvPr/>
        </p:nvSpPr>
        <p:spPr>
          <a:xfrm>
            <a:off x="7770072" y="2138474"/>
            <a:ext cx="720000" cy="7200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1B4D27-87DC-4A00-AA55-9F3B3EE7EE89}"/>
              </a:ext>
            </a:extLst>
          </p:cNvPr>
          <p:cNvSpPr txBox="1"/>
          <p:nvPr/>
        </p:nvSpPr>
        <p:spPr>
          <a:xfrm>
            <a:off x="292200" y="1241254"/>
            <a:ext cx="35654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Fault </a:t>
            </a:r>
            <a:r>
              <a:rPr lang="it-IT" sz="1800" dirty="0" err="1">
                <a:latin typeface="Roboto" panose="020B0604020202020204" charset="0"/>
                <a:ea typeface="Roboto" panose="020B0604020202020204" charset="0"/>
              </a:rPr>
              <a:t>Tolerance</a:t>
            </a:r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 via software:</a:t>
            </a:r>
          </a:p>
          <a:p>
            <a:endParaRPr lang="it-IT" sz="18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Quando il valore supera una soglia predefinita, il </a:t>
            </a:r>
            <a:r>
              <a:rPr lang="it-IT" sz="1800" dirty="0" err="1">
                <a:latin typeface="Roboto" panose="020B0604020202020204" charset="0"/>
                <a:ea typeface="Roboto" panose="020B0604020202020204" charset="0"/>
              </a:rPr>
              <a:t>rover</a:t>
            </a:r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 si ferma e segnala su schermo l’errore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8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Se il guasto è temporaneo e la corrente ritorna entro il valore limite, il </a:t>
            </a:r>
            <a:r>
              <a:rPr lang="it-IT" sz="1800" dirty="0" err="1">
                <a:latin typeface="Roboto" panose="020B0604020202020204" charset="0"/>
                <a:ea typeface="Roboto" panose="020B0604020202020204" charset="0"/>
              </a:rPr>
              <a:t>rover</a:t>
            </a:r>
            <a:r>
              <a:rPr lang="it-IT" sz="1800" dirty="0">
                <a:latin typeface="Roboto" panose="020B0604020202020204" charset="0"/>
                <a:ea typeface="Roboto" panose="020B0604020202020204" charset="0"/>
              </a:rPr>
              <a:t> ritorna in funzione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-423816" y="874868"/>
            <a:ext cx="4951672" cy="377021"/>
            <a:chOff x="-423816" y="864233"/>
            <a:chExt cx="4951672" cy="377021"/>
          </a:xfrm>
        </p:grpSpPr>
        <p:sp>
          <p:nvSpPr>
            <p:cNvPr id="5" name="Rettangolo 4"/>
            <p:cNvSpPr/>
            <p:nvPr/>
          </p:nvSpPr>
          <p:spPr>
            <a:xfrm>
              <a:off x="-167268" y="909555"/>
              <a:ext cx="4695124" cy="2583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-423816" y="864233"/>
              <a:ext cx="1651818" cy="377021"/>
            </a:xfrm>
            <a:custGeom>
              <a:avLst/>
              <a:gdLst>
                <a:gd name="connsiteX0" fmla="*/ 0 w 1755056"/>
                <a:gd name="connsiteY0" fmla="*/ 0 h 365959"/>
                <a:gd name="connsiteX1" fmla="*/ 1755056 w 1755056"/>
                <a:gd name="connsiteY1" fmla="*/ 0 h 365959"/>
                <a:gd name="connsiteX2" fmla="*/ 1755056 w 1755056"/>
                <a:gd name="connsiteY2" fmla="*/ 365959 h 365959"/>
                <a:gd name="connsiteX3" fmla="*/ 0 w 1755056"/>
                <a:gd name="connsiteY3" fmla="*/ 365959 h 365959"/>
                <a:gd name="connsiteX4" fmla="*/ 0 w 1755056"/>
                <a:gd name="connsiteY4" fmla="*/ 0 h 365959"/>
                <a:gd name="connsiteX0" fmla="*/ 0 w 1755056"/>
                <a:gd name="connsiteY0" fmla="*/ 0 h 365959"/>
                <a:gd name="connsiteX1" fmla="*/ 1474837 w 1755056"/>
                <a:gd name="connsiteY1" fmla="*/ 0 h 365959"/>
                <a:gd name="connsiteX2" fmla="*/ 1755056 w 1755056"/>
                <a:gd name="connsiteY2" fmla="*/ 365959 h 365959"/>
                <a:gd name="connsiteX3" fmla="*/ 0 w 1755056"/>
                <a:gd name="connsiteY3" fmla="*/ 365959 h 365959"/>
                <a:gd name="connsiteX4" fmla="*/ 0 w 1755056"/>
                <a:gd name="connsiteY4" fmla="*/ 0 h 365959"/>
                <a:gd name="connsiteX0" fmla="*/ 0 w 1651818"/>
                <a:gd name="connsiteY0" fmla="*/ 0 h 365959"/>
                <a:gd name="connsiteX1" fmla="*/ 1474837 w 1651818"/>
                <a:gd name="connsiteY1" fmla="*/ 0 h 365959"/>
                <a:gd name="connsiteX2" fmla="*/ 1651818 w 1651818"/>
                <a:gd name="connsiteY2" fmla="*/ 365959 h 365959"/>
                <a:gd name="connsiteX3" fmla="*/ 0 w 1651818"/>
                <a:gd name="connsiteY3" fmla="*/ 365959 h 365959"/>
                <a:gd name="connsiteX4" fmla="*/ 0 w 1651818"/>
                <a:gd name="connsiteY4" fmla="*/ 0 h 365959"/>
                <a:gd name="connsiteX0" fmla="*/ 0 w 1651818"/>
                <a:gd name="connsiteY0" fmla="*/ 11062 h 377021"/>
                <a:gd name="connsiteX1" fmla="*/ 1467463 w 1651818"/>
                <a:gd name="connsiteY1" fmla="*/ 0 h 377021"/>
                <a:gd name="connsiteX2" fmla="*/ 1651818 w 1651818"/>
                <a:gd name="connsiteY2" fmla="*/ 377021 h 377021"/>
                <a:gd name="connsiteX3" fmla="*/ 0 w 1651818"/>
                <a:gd name="connsiteY3" fmla="*/ 377021 h 377021"/>
                <a:gd name="connsiteX4" fmla="*/ 0 w 1651818"/>
                <a:gd name="connsiteY4" fmla="*/ 11062 h 37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18" h="377021">
                  <a:moveTo>
                    <a:pt x="0" y="11062"/>
                  </a:moveTo>
                  <a:lnTo>
                    <a:pt x="1467463" y="0"/>
                  </a:lnTo>
                  <a:lnTo>
                    <a:pt x="1651818" y="377021"/>
                  </a:lnTo>
                  <a:lnTo>
                    <a:pt x="0" y="377021"/>
                  </a:lnTo>
                  <a:lnTo>
                    <a:pt x="0" y="11062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6" name="Connettore 1 15"/>
          <p:cNvCxnSpPr/>
          <p:nvPr/>
        </p:nvCxnSpPr>
        <p:spPr>
          <a:xfrm>
            <a:off x="6730409" y="875295"/>
            <a:ext cx="0" cy="475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6145618" y="1418151"/>
            <a:ext cx="1403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Corrente</a:t>
            </a:r>
            <a:r>
              <a:rPr lang="en-GB" dirty="0"/>
              <a:t> [A]</a:t>
            </a:r>
          </a:p>
        </p:txBody>
      </p:sp>
    </p:spTree>
    <p:extLst>
      <p:ext uri="{BB962C8B-B14F-4D97-AF65-F5344CB8AC3E}">
        <p14:creationId xmlns:p14="http://schemas.microsoft.com/office/powerpoint/2010/main" val="259190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7" grpId="0" uiExpand="1" build="p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E97007-B567-4740-99F9-3BB54669F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FFFFFF"/>
                </a:solidFill>
              </a:rPr>
              <a:t>40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E35B22-8375-435B-A9E8-93C975800D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0038" y="273050"/>
            <a:ext cx="7573962" cy="749300"/>
          </a:xfrm>
        </p:spPr>
        <p:txBody>
          <a:bodyPr/>
          <a:lstStyle/>
          <a:p>
            <a:r>
              <a:rPr lang="it-IT" dirty="0"/>
              <a:t>L’idea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F0C672-0093-4609-9002-CBD5DFE96737}"/>
              </a:ext>
            </a:extLst>
          </p:cNvPr>
          <p:cNvSpPr txBox="1"/>
          <p:nvPr/>
        </p:nvSpPr>
        <p:spPr>
          <a:xfrm>
            <a:off x="1006513" y="124480"/>
            <a:ext cx="784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sym typeface="Arial"/>
              </a:rPr>
              <a:t>Driver </a:t>
            </a:r>
            <a:r>
              <a:rPr kumimoji="0" lang="en-CA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sym typeface="Arial"/>
              </a:rPr>
              <a:t>Motori</a:t>
            </a:r>
            <a:r>
              <a: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sym typeface="Arial"/>
              </a:rPr>
              <a:t> DC: Current Sense 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8BAB42">
                  <a:lumMod val="75000"/>
                </a:srgbClr>
              </a:solidFill>
              <a:effectLst/>
              <a:uLnTx/>
              <a:uFillTx/>
              <a:latin typeface="Dosis" panose="020B0604020202020204" charset="0"/>
              <a:ea typeface="Roboto" panose="020B0604020202020204" charset="0"/>
              <a:sym typeface="Arial"/>
            </a:endParaRPr>
          </a:p>
        </p:txBody>
      </p:sp>
      <p:pic>
        <p:nvPicPr>
          <p:cNvPr id="12" name="Immagine 1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11364" r="7392" b="10863"/>
          <a:stretch/>
        </p:blipFill>
        <p:spPr bwMode="auto">
          <a:xfrm>
            <a:off x="1441669" y="731700"/>
            <a:ext cx="6424373" cy="4120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1738248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99C0395-B74D-4986-8EB1-A90F2E61C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108" y="2983303"/>
            <a:ext cx="6658864" cy="1159800"/>
          </a:xfrm>
        </p:spPr>
        <p:txBody>
          <a:bodyPr/>
          <a:lstStyle/>
          <a:p>
            <a:r>
              <a:rPr lang="it-IT" dirty="0"/>
              <a:t>4.</a:t>
            </a:r>
            <a:br>
              <a:rPr lang="it-IT" dirty="0"/>
            </a:br>
            <a:r>
              <a:rPr lang="it-IT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864459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040E148-8811-4C3B-82F5-103BD1ED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finale</a:t>
            </a:r>
            <a:endParaRPr lang="en-GB" dirty="0"/>
          </a:p>
        </p:txBody>
      </p:sp>
      <p:sp>
        <p:nvSpPr>
          <p:cNvPr id="6" name="Shape 141">
            <a:extLst>
              <a:ext uri="{FF2B5EF4-FFF2-40B4-BE49-F238E27FC236}">
                <a16:creationId xmlns:a16="http://schemas.microsoft.com/office/drawing/2014/main" id="{5896927B-0BE2-43F7-8D68-98DADED495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FFFFFF"/>
                </a:solidFill>
              </a:rPr>
              <a:t>41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3EB29D9-29A9-462B-944A-24C0BFCC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173" y="1025175"/>
            <a:ext cx="4490046" cy="389762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A8DFC1E-32AC-417E-970C-2FD4760C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6" y="1699850"/>
            <a:ext cx="2342737" cy="234405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48F29E4-8B6C-42A5-8097-CEA4A760B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6" t="4359" r="8287"/>
          <a:stretch/>
        </p:blipFill>
        <p:spPr>
          <a:xfrm>
            <a:off x="3604956" y="1025175"/>
            <a:ext cx="4328854" cy="389762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C481FE8-FB65-4E80-A49D-82F7220B0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71" y="2281804"/>
            <a:ext cx="3006193" cy="12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6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41">
            <a:extLst>
              <a:ext uri="{FF2B5EF4-FFF2-40B4-BE49-F238E27FC236}">
                <a16:creationId xmlns:a16="http://schemas.microsoft.com/office/drawing/2014/main" id="{D67E9AFF-6808-46C6-9B33-241C798F3D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FFFFFF"/>
                </a:solidFill>
              </a:rPr>
              <a:t>42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47024FC-DEAA-4D27-BF60-6A0F9FF26ECA}"/>
              </a:ext>
            </a:extLst>
          </p:cNvPr>
          <p:cNvSpPr/>
          <p:nvPr/>
        </p:nvSpPr>
        <p:spPr>
          <a:xfrm>
            <a:off x="1273197" y="165253"/>
            <a:ext cx="4334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Dosis" panose="020B0604020202020204" charset="0"/>
              </a:rPr>
              <a:t>Conclusioni: cosa è stato ottenuto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C6EA80-41FB-43A8-86C8-60F4AAF7B43B}"/>
              </a:ext>
            </a:extLst>
          </p:cNvPr>
          <p:cNvSpPr txBox="1"/>
          <p:nvPr/>
        </p:nvSpPr>
        <p:spPr>
          <a:xfrm>
            <a:off x="1030823" y="864135"/>
            <a:ext cx="69233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Rover comandabile a distanza tramite pulsantiera </a:t>
            </a:r>
            <a:r>
              <a:rPr lang="it-IT" sz="2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FPGA </a:t>
            </a:r>
            <a:r>
              <a:rPr lang="it-IT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munito di: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000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Comunicazione radio a 2.4GHz </a:t>
            </a:r>
            <a:r>
              <a:rPr lang="it-IT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via moduli </a:t>
            </a:r>
            <a:r>
              <a:rPr lang="it-IT" sz="20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Nordic</a:t>
            </a:r>
            <a:r>
              <a:rPr lang="it-IT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nRF24L01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000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Sensori di prossimità HC-SR04 </a:t>
            </a:r>
            <a:r>
              <a:rPr lang="it-IT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che inviano i messaggi di stato tramite </a:t>
            </a:r>
            <a:r>
              <a:rPr lang="it-IT" sz="2000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bus CAN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Stampa su monitor dello stato dei sensori tramite </a:t>
            </a:r>
            <a:r>
              <a:rPr lang="it-IT" sz="2000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VGA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000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Driver motori </a:t>
            </a:r>
            <a:r>
              <a:rPr lang="it-IT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progettati ad hoc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Sistemi SW e HW di </a:t>
            </a:r>
            <a:r>
              <a:rPr lang="it-IT" sz="2000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fault </a:t>
            </a:r>
            <a:r>
              <a:rPr lang="it-IT" sz="2000" i="1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tolerance</a:t>
            </a:r>
            <a:endParaRPr lang="it-IT" sz="2000" i="1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22984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6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41">
            <a:extLst>
              <a:ext uri="{FF2B5EF4-FFF2-40B4-BE49-F238E27FC236}">
                <a16:creationId xmlns:a16="http://schemas.microsoft.com/office/drawing/2014/main" id="{D67E9AFF-6808-46C6-9B33-241C798F3D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FFFFFF"/>
                </a:solidFill>
              </a:rPr>
              <a:t>43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47024FC-DEAA-4D27-BF60-6A0F9FF26ECA}"/>
              </a:ext>
            </a:extLst>
          </p:cNvPr>
          <p:cNvSpPr/>
          <p:nvPr/>
        </p:nvSpPr>
        <p:spPr>
          <a:xfrm>
            <a:off x="1273197" y="165253"/>
            <a:ext cx="4334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Dosis" panose="020B0604020202020204" charset="0"/>
              </a:rPr>
              <a:t>Sviluppi futuri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C6EA80-41FB-43A8-86C8-60F4AAF7B43B}"/>
              </a:ext>
            </a:extLst>
          </p:cNvPr>
          <p:cNvSpPr txBox="1"/>
          <p:nvPr/>
        </p:nvSpPr>
        <p:spPr>
          <a:xfrm>
            <a:off x="906511" y="1211100"/>
            <a:ext cx="73309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2000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Implementazione joystick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2000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Comunicazione diretta tra modulo </a:t>
            </a:r>
            <a:r>
              <a:rPr lang="it-IT" sz="2000" i="1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Nordic</a:t>
            </a:r>
            <a:r>
              <a:rPr lang="it-IT" sz="2000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e FPGA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2000" i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Controllo dello sterzo tramite motore elettrico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254434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EB5F18-EA05-4953-AA82-7092BEF9D0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15CA74E-4ECC-4653-BA56-4C83BB36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03" y="0"/>
            <a:ext cx="6047393" cy="49547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566AF00-C5FE-4FC7-8CF9-D9BF9FF0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88" y="0"/>
            <a:ext cx="5502223" cy="49547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CCB6D6-2BE6-463C-851C-41DB32A252FA}"/>
              </a:ext>
            </a:extLst>
          </p:cNvPr>
          <p:cNvSpPr txBox="1"/>
          <p:nvPr/>
        </p:nvSpPr>
        <p:spPr>
          <a:xfrm>
            <a:off x="7323112" y="331590"/>
            <a:ext cx="173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Roboto" panose="020B0604020202020204" charset="0"/>
                <a:ea typeface="Roboto" panose="020B0604020202020204" charset="0"/>
              </a:rPr>
              <a:t>TX_counter</a:t>
            </a:r>
            <a:endParaRPr lang="it-IT" sz="20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9B00A1-727B-4C9C-A063-CE4622C7943B}"/>
              </a:ext>
            </a:extLst>
          </p:cNvPr>
          <p:cNvSpPr txBox="1"/>
          <p:nvPr/>
        </p:nvSpPr>
        <p:spPr>
          <a:xfrm>
            <a:off x="7345146" y="731700"/>
            <a:ext cx="173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Roboto" panose="020B0604020202020204" charset="0"/>
                <a:ea typeface="Roboto" panose="020B0604020202020204" charset="0"/>
              </a:rPr>
              <a:t>RX_fsm</a:t>
            </a:r>
            <a:endParaRPr lang="it-IT" sz="20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12785013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E97007-B567-4740-99F9-3BB54669F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E35B22-8375-435B-A9E8-93C975800D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0038" y="273050"/>
            <a:ext cx="7573962" cy="749300"/>
          </a:xfrm>
        </p:spPr>
        <p:txBody>
          <a:bodyPr/>
          <a:lstStyle/>
          <a:p>
            <a:r>
              <a:rPr lang="it-IT" dirty="0"/>
              <a:t>L’idea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A1E0B2C-B1C8-4905-8F82-A7C9BE49C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14441"/>
            <a:ext cx="4529465" cy="452946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F0C672-0093-4609-9002-CBD5DFE96737}"/>
              </a:ext>
            </a:extLst>
          </p:cNvPr>
          <p:cNvSpPr txBox="1"/>
          <p:nvPr/>
        </p:nvSpPr>
        <p:spPr>
          <a:xfrm>
            <a:off x="1006513" y="124480"/>
            <a:ext cx="7846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tx1"/>
                </a:solidFill>
                <a:latin typeface="Dosis" panose="020B0604020202020204" charset="0"/>
                <a:ea typeface="Roboto" panose="020B0604020202020204" charset="0"/>
              </a:rPr>
              <a:t>Qual è il punto di partenza?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18C503E-BA10-4654-BED7-7909BBAC959E}"/>
              </a:ext>
            </a:extLst>
          </p:cNvPr>
          <p:cNvSpPr txBox="1"/>
          <p:nvPr/>
        </p:nvSpPr>
        <p:spPr>
          <a:xfrm>
            <a:off x="1006513" y="1022350"/>
            <a:ext cx="35654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6600"/>
                </a:solidFill>
                <a:latin typeface="Roboto" panose="020B0604020202020204" charset="0"/>
                <a:ea typeface="Roboto" panose="020B0604020202020204" charset="0"/>
              </a:rPr>
              <a:t>✔ </a:t>
            </a:r>
            <a:r>
              <a:rPr lang="it-IT" sz="2200" dirty="0">
                <a:latin typeface="Roboto" panose="020B0604020202020204" charset="0"/>
                <a:ea typeface="Roboto" panose="020B0604020202020204" charset="0"/>
              </a:rPr>
              <a:t>La scelta è ricaduta sul veicolo per bambini PegPerego per offrire diversi vantaggi: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Roboto" panose="020B0604020202020204" charset="0"/>
                <a:ea typeface="Roboto" panose="020B0604020202020204" charset="0"/>
              </a:rPr>
              <a:t>Semplicità di modifica dei componenti meccanici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Roboto" panose="020B0604020202020204" charset="0"/>
                <a:ea typeface="Roboto" panose="020B0604020202020204" charset="0"/>
              </a:rPr>
              <a:t>Dimensioni e trasporto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Roboto" panose="020B0604020202020204" charset="0"/>
                <a:ea typeface="Roboto" panose="020B0604020202020204" charset="0"/>
              </a:rPr>
              <a:t>Motori e cablaggio già presenti</a:t>
            </a:r>
          </a:p>
          <a:p>
            <a:endParaRPr lang="it-IT" sz="24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latin typeface="Roboto" panose="020B0604020202020204" charset="0"/>
              <a:ea typeface="Roboto" panose="020B0604020202020204" charset="0"/>
            </a:endParaRPr>
          </a:p>
          <a:p>
            <a:endParaRPr lang="it-IT" sz="20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12FFBA-30FD-40B8-AC67-209D3897DCC7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182688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1B0FB4D-3ABB-4DC6-B004-819D44CB1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50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8A9AB1-64E9-421D-955C-138AAFE5E8C7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E8F777-0A3A-4044-9677-579E5142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6" y="0"/>
            <a:ext cx="5314148" cy="491676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E98F204-31FD-4D8B-999A-F381157C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688" y="2083982"/>
            <a:ext cx="1298497" cy="10587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EE4CCB0-52BF-449B-ABE3-F99BFE3E7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330" y="1850065"/>
            <a:ext cx="1798714" cy="168341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EE14B3E-9AD2-4E7C-8DF5-6A8262F00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330" y="3635206"/>
            <a:ext cx="1266437" cy="12815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EB2BE82-9A61-42DD-92AC-465955DB8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716" y="0"/>
            <a:ext cx="3403361" cy="19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069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46914E-6 L 0.08837 0.310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15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19583 -0.0231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1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69136E-6 L 0.11163 -0.0080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83951E-6 L -0.16319 -0.3271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0" y="-16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99C0395-B74D-4986-8EB1-A90F2E61C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108" y="2983303"/>
            <a:ext cx="6658864" cy="1159800"/>
          </a:xfrm>
        </p:spPr>
        <p:txBody>
          <a:bodyPr/>
          <a:lstStyle/>
          <a:p>
            <a:r>
              <a:rPr lang="it-IT" dirty="0"/>
              <a:t>2.</a:t>
            </a:r>
            <a:br>
              <a:rPr lang="it-IT" dirty="0"/>
            </a:br>
            <a:r>
              <a:rPr lang="it-IT" dirty="0"/>
              <a:t>Architettura Hardware</a:t>
            </a:r>
          </a:p>
        </p:txBody>
      </p:sp>
    </p:spTree>
    <p:extLst>
      <p:ext uri="{BB962C8B-B14F-4D97-AF65-F5344CB8AC3E}">
        <p14:creationId xmlns:p14="http://schemas.microsoft.com/office/powerpoint/2010/main" val="135228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272BCC-E711-41CB-9BE3-F49C135CE1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90D383-7040-4808-8890-B715EAF64C6B}"/>
              </a:ext>
            </a:extLst>
          </p:cNvPr>
          <p:cNvSpPr txBox="1"/>
          <p:nvPr/>
        </p:nvSpPr>
        <p:spPr>
          <a:xfrm>
            <a:off x="1009195" y="19176"/>
            <a:ext cx="7846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tx1"/>
                </a:solidFill>
                <a:latin typeface="Dosis" panose="020B0604020202020204" charset="0"/>
                <a:ea typeface="Roboto" panose="020B0604020202020204" charset="0"/>
              </a:rPr>
              <a:t>Architettura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5FAE38-95D7-47FF-A6FE-6F26B1AB0D5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  <p:pic>
        <p:nvPicPr>
          <p:cNvPr id="4" name="Immagine 3" descr="Immagine che contiene screenshot&#10;&#10;Descrizione generata con affidabilità elevata">
            <a:extLst>
              <a:ext uri="{FF2B5EF4-FFF2-40B4-BE49-F238E27FC236}">
                <a16:creationId xmlns:a16="http://schemas.microsoft.com/office/drawing/2014/main" id="{B8D54604-B661-4F6C-9332-C7885BF4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16" y="467834"/>
            <a:ext cx="8464583" cy="444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31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3">
            <a:extLst>
              <a:ext uri="{FF2B5EF4-FFF2-40B4-BE49-F238E27FC236}">
                <a16:creationId xmlns:a16="http://schemas.microsoft.com/office/drawing/2014/main" id="{097F372C-CBE1-4066-8017-543216E9B6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AA47792-DB6D-4AA7-823C-ECA3990E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49" y="0"/>
            <a:ext cx="7857460" cy="51435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3AE65A-DD71-44B1-BCFB-2FB88CE9E68D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344886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it-IT" dirty="0"/>
              <a:t>Funzioni principali dei µC e FPGA</a:t>
            </a:r>
            <a:endParaRPr lang="en" dirty="0"/>
          </a:p>
        </p:txBody>
      </p:sp>
      <p:graphicFrame>
        <p:nvGraphicFramePr>
          <p:cNvPr id="206" name="Shape 206"/>
          <p:cNvGraphicFramePr/>
          <p:nvPr>
            <p:extLst>
              <p:ext uri="{D42A27DB-BD31-4B8C-83A1-F6EECF244321}">
                <p14:modId xmlns:p14="http://schemas.microsoft.com/office/powerpoint/2010/main" val="583291753"/>
              </p:ext>
            </p:extLst>
          </p:nvPr>
        </p:nvGraphicFramePr>
        <p:xfrm>
          <a:off x="910737" y="1167384"/>
          <a:ext cx="8079828" cy="35996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9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9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PIC1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PIC2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PIC3/PIC3bis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FPGA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Comunicazione UART con FPGA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Gestione della logica per la ricezione dei messaggi sul bus CAN 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Pilotaggio dei sensori ad ultrasuoni </a:t>
                      </a:r>
                      <a:r>
                        <a:rPr kumimoji="0" lang="it-IT" sz="1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HC-SR04</a:t>
                      </a: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 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Gestione VGA con visualizzazione stato sensori e pulsantiera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Invio e ricezione dei pacchetti via wireless tramite nRF24L01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Logica scambio dei messaggi con l’FPGA utilizzando il </a:t>
                      </a:r>
                      <a:r>
                        <a:rPr kumimoji="0" lang="it-IT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Nordic</a:t>
                      </a: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 nRF24L01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Invio di byte di messaggio riguardanti lo stato dei sensori sul bus CAN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Invio dei comandi da dare al </a:t>
                      </a:r>
                      <a:r>
                        <a:rPr kumimoji="0" lang="it-IT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rover</a:t>
                      </a:r>
                      <a:endParaRPr kumimoji="0" lang="it-IT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oboto" panose="020B0604020202020204" charset="0"/>
                        <a:ea typeface="Roboto" panose="020B0604020202020204" charset="0"/>
                        <a:cs typeface="+mn-cs"/>
                        <a:sym typeface="Arial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lang="en" sz="1800" b="1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333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buNone/>
                      </a:pPr>
                      <a:endParaRPr lang="en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Controllo motori: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messaggi FPGA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Stato sensori ad ultrasuoni HC-SR04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endParaRPr lang="en" sz="1800" b="1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Ricezione messaggi di stato dei sensori tramite nRF24L01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chemeClr val="bg1"/>
                </a:solidFill>
              </a:rPr>
              <a:t>6</a:t>
            </a:r>
            <a:endParaRPr kumimoji="0" lang="en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4A4B394-7501-4C94-8926-F43ADE500646}"/>
              </a:ext>
            </a:extLst>
          </p:cNvPr>
          <p:cNvSpPr txBox="1"/>
          <p:nvPr/>
        </p:nvSpPr>
        <p:spPr>
          <a:xfrm>
            <a:off x="1065667" y="4916765"/>
            <a:ext cx="4168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UniMoRover – veicolo a controllo remoto con riconoscimento ostacoli</a:t>
            </a:r>
          </a:p>
        </p:txBody>
      </p:sp>
    </p:spTree>
    <p:extLst>
      <p:ext uri="{BB962C8B-B14F-4D97-AF65-F5344CB8AC3E}">
        <p14:creationId xmlns:p14="http://schemas.microsoft.com/office/powerpoint/2010/main" val="1709162207"/>
      </p:ext>
    </p:extLst>
  </p:cSld>
  <p:clrMapOvr>
    <a:masterClrMapping/>
  </p:clrMapOvr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1802</Words>
  <Application>Microsoft Office PowerPoint</Application>
  <PresentationFormat>Presentazione su schermo (16:9)</PresentationFormat>
  <Paragraphs>409</Paragraphs>
  <Slides>50</Slides>
  <Notes>18</Notes>
  <HiddenSlides>2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50</vt:i4>
      </vt:variant>
    </vt:vector>
  </HeadingPairs>
  <TitlesOfParts>
    <vt:vector size="57" baseType="lpstr">
      <vt:lpstr>Dosis</vt:lpstr>
      <vt:lpstr>Arial</vt:lpstr>
      <vt:lpstr>Wingdings</vt:lpstr>
      <vt:lpstr>Roboto</vt:lpstr>
      <vt:lpstr>William template</vt:lpstr>
      <vt:lpstr>1_William template</vt:lpstr>
      <vt:lpstr>2_William template</vt:lpstr>
      <vt:lpstr>UniMoRover</vt:lpstr>
      <vt:lpstr>Tabella dei contenuti</vt:lpstr>
      <vt:lpstr>1. Introduzione</vt:lpstr>
      <vt:lpstr>Quali problemi si vogliono risolvere?</vt:lpstr>
      <vt:lpstr>L’idea</vt:lpstr>
      <vt:lpstr>2. Architettura Hardware</vt:lpstr>
      <vt:lpstr>Presentazione standard di PowerPoint</vt:lpstr>
      <vt:lpstr>Presentazione standard di PowerPoint</vt:lpstr>
      <vt:lpstr>Funzioni principali dei µC e FPGA</vt:lpstr>
      <vt:lpstr>3. Analisi HW+SW</vt:lpstr>
      <vt:lpstr>Modulo radio 2.4GHz: Nordic nRF24L01</vt:lpstr>
      <vt:lpstr>Comunicare col Nordic: Serial Peripheral Interface (SPI)</vt:lpstr>
      <vt:lpstr>Fase di debug: SPI e Radio</vt:lpstr>
      <vt:lpstr>Presentazione standard di PowerPoint</vt:lpstr>
      <vt:lpstr>Debug parte radio</vt:lpstr>
      <vt:lpstr>Invio/Ricezione dei pacchetti e logica full duplex</vt:lpstr>
      <vt:lpstr>FPGA</vt:lpstr>
      <vt:lpstr>FPGA: controller VGA</vt:lpstr>
      <vt:lpstr>Presentazione standard di PowerPoint</vt:lpstr>
      <vt:lpstr>Blocchi principali driver VGA</vt:lpstr>
      <vt:lpstr>Presentazione standard di PowerPoint</vt:lpstr>
      <vt:lpstr>Presentazione standard di PowerPoint</vt:lpstr>
      <vt:lpstr>FPGA: controller UART e gestione pacchetti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CAN Bus</vt:lpstr>
      <vt:lpstr>CAN Bus</vt:lpstr>
      <vt:lpstr>CAN Bus - Debug</vt:lpstr>
      <vt:lpstr>CAN Bus – Verifica collegamento   </vt:lpstr>
      <vt:lpstr>CAN Bus</vt:lpstr>
      <vt:lpstr>HC-SR04 Ultrasonic Sensor</vt:lpstr>
      <vt:lpstr>HC-SR04 Ultrasonic Sensor</vt:lpstr>
      <vt:lpstr>HC-SR04 Ultrasonic Sensor</vt:lpstr>
      <vt:lpstr>HC-SR04 Ultrasonic Sensor</vt:lpstr>
      <vt:lpstr>Driver Motori DC</vt:lpstr>
      <vt:lpstr>Driver Motori DC</vt:lpstr>
      <vt:lpstr>Driver Motori DC: Design Solution Exploration</vt:lpstr>
      <vt:lpstr>L’idea</vt:lpstr>
      <vt:lpstr>L’idea</vt:lpstr>
      <vt:lpstr>Driver Motori DC: Test</vt:lpstr>
      <vt:lpstr>Presentazione standard di PowerPoint</vt:lpstr>
      <vt:lpstr>L’idea</vt:lpstr>
      <vt:lpstr>4. Conclusioni</vt:lpstr>
      <vt:lpstr>Risultato finale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UniMoRover</dc:title>
  <dc:creator>mazzo</dc:creator>
  <cp:lastModifiedBy>GIACOMO MELLONE</cp:lastModifiedBy>
  <cp:revision>161</cp:revision>
  <dcterms:modified xsi:type="dcterms:W3CDTF">2017-12-22T12:25:49Z</dcterms:modified>
</cp:coreProperties>
</file>